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5.jpg" ContentType="image/png"/>
  <Override PartName="/ppt/media/image16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3" r:id="rId3"/>
    <p:sldId id="258" r:id="rId4"/>
    <p:sldId id="281" r:id="rId5"/>
    <p:sldId id="257" r:id="rId6"/>
    <p:sldId id="291" r:id="rId7"/>
    <p:sldId id="289" r:id="rId8"/>
    <p:sldId id="282" r:id="rId9"/>
    <p:sldId id="273" r:id="rId10"/>
    <p:sldId id="292" r:id="rId11"/>
    <p:sldId id="284" r:id="rId12"/>
    <p:sldId id="294" r:id="rId13"/>
    <p:sldId id="295" r:id="rId14"/>
    <p:sldId id="264" r:id="rId15"/>
    <p:sldId id="272" r:id="rId16"/>
    <p:sldId id="287" r:id="rId17"/>
    <p:sldId id="271" r:id="rId18"/>
    <p:sldId id="283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040" autoAdjust="0"/>
  </p:normalViewPr>
  <p:slideViewPr>
    <p:cSldViewPr snapToGrid="0" showGuides="1">
      <p:cViewPr varScale="1">
        <p:scale>
          <a:sx n="66" d="100"/>
          <a:sy n="66" d="100"/>
        </p:scale>
        <p:origin x="885" y="51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8EAEB-8ABA-45BD-8FA2-8AA898D8DC01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D0E32-8495-4B94-B9EB-1688586AF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35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0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70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61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486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114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55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68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5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659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9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*许   琪：组长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负责协调分配工作任务、负责小组汇报*褚景智：技术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WIKI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工具及其他技术问题*陈   楠：编辑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负责文案编辑*吴家富：策划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负责策划小组工作内容*马   思：设计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负责照片、视频采集及排版设计*刘   骁：内控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负责会议记录及进度监控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77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58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95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7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DF2B-1547-4B58-B499-0846311A86E8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578C1-365E-4489-A62B-7F2C74A62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9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4892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4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4140200" y="1282700"/>
            <a:ext cx="2303630" cy="2273300"/>
          </a:xfrm>
          <a:custGeom>
            <a:avLst/>
            <a:gdLst>
              <a:gd name="connsiteX0" fmla="*/ 0 w 2303630"/>
              <a:gd name="connsiteY0" fmla="*/ 0 h 2273300"/>
              <a:gd name="connsiteX1" fmla="*/ 2303630 w 2303630"/>
              <a:gd name="connsiteY1" fmla="*/ 0 h 2273300"/>
              <a:gd name="connsiteX2" fmla="*/ 2303630 w 2303630"/>
              <a:gd name="connsiteY2" fmla="*/ 2273300 h 2273300"/>
              <a:gd name="connsiteX3" fmla="*/ 0 w 2303630"/>
              <a:gd name="connsiteY3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630" h="2273300">
                <a:moveTo>
                  <a:pt x="0" y="0"/>
                </a:moveTo>
                <a:lnTo>
                  <a:pt x="2303630" y="0"/>
                </a:lnTo>
                <a:lnTo>
                  <a:pt x="2303630" y="2273300"/>
                </a:lnTo>
                <a:lnTo>
                  <a:pt x="0" y="2273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614235" y="1282700"/>
            <a:ext cx="2303630" cy="2273300"/>
          </a:xfrm>
          <a:custGeom>
            <a:avLst/>
            <a:gdLst>
              <a:gd name="connsiteX0" fmla="*/ 0 w 2303630"/>
              <a:gd name="connsiteY0" fmla="*/ 0 h 2273300"/>
              <a:gd name="connsiteX1" fmla="*/ 2303630 w 2303630"/>
              <a:gd name="connsiteY1" fmla="*/ 0 h 2273300"/>
              <a:gd name="connsiteX2" fmla="*/ 2303630 w 2303630"/>
              <a:gd name="connsiteY2" fmla="*/ 2273300 h 2273300"/>
              <a:gd name="connsiteX3" fmla="*/ 0 w 2303630"/>
              <a:gd name="connsiteY3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630" h="2273300">
                <a:moveTo>
                  <a:pt x="0" y="0"/>
                </a:moveTo>
                <a:lnTo>
                  <a:pt x="2303630" y="0"/>
                </a:lnTo>
                <a:lnTo>
                  <a:pt x="2303630" y="2273300"/>
                </a:lnTo>
                <a:lnTo>
                  <a:pt x="0" y="2273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9088270" y="1282700"/>
            <a:ext cx="2303630" cy="2273300"/>
          </a:xfrm>
          <a:custGeom>
            <a:avLst/>
            <a:gdLst>
              <a:gd name="connsiteX0" fmla="*/ 0 w 2303630"/>
              <a:gd name="connsiteY0" fmla="*/ 0 h 2273300"/>
              <a:gd name="connsiteX1" fmla="*/ 2303630 w 2303630"/>
              <a:gd name="connsiteY1" fmla="*/ 0 h 2273300"/>
              <a:gd name="connsiteX2" fmla="*/ 2303630 w 2303630"/>
              <a:gd name="connsiteY2" fmla="*/ 2273300 h 2273300"/>
              <a:gd name="connsiteX3" fmla="*/ 0 w 2303630"/>
              <a:gd name="connsiteY3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630" h="2273300">
                <a:moveTo>
                  <a:pt x="0" y="0"/>
                </a:moveTo>
                <a:lnTo>
                  <a:pt x="2303630" y="0"/>
                </a:lnTo>
                <a:lnTo>
                  <a:pt x="2303630" y="2273300"/>
                </a:lnTo>
                <a:lnTo>
                  <a:pt x="0" y="2273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90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48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DF2B-1547-4B58-B499-0846311A86E8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578C1-365E-4489-A62B-7F2C74A62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7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08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36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884530" y="1917700"/>
            <a:ext cx="2706656" cy="3022600"/>
          </a:xfrm>
          <a:custGeom>
            <a:avLst/>
            <a:gdLst>
              <a:gd name="connsiteX0" fmla="*/ 169166 w 2706656"/>
              <a:gd name="connsiteY0" fmla="*/ 0 h 3022600"/>
              <a:gd name="connsiteX1" fmla="*/ 2537490 w 2706656"/>
              <a:gd name="connsiteY1" fmla="*/ 0 h 3022600"/>
              <a:gd name="connsiteX2" fmla="*/ 2706656 w 2706656"/>
              <a:gd name="connsiteY2" fmla="*/ 169166 h 3022600"/>
              <a:gd name="connsiteX3" fmla="*/ 2706656 w 2706656"/>
              <a:gd name="connsiteY3" fmla="*/ 2853434 h 3022600"/>
              <a:gd name="connsiteX4" fmla="*/ 2537490 w 2706656"/>
              <a:gd name="connsiteY4" fmla="*/ 3022600 h 3022600"/>
              <a:gd name="connsiteX5" fmla="*/ 169166 w 2706656"/>
              <a:gd name="connsiteY5" fmla="*/ 3022600 h 3022600"/>
              <a:gd name="connsiteX6" fmla="*/ 0 w 2706656"/>
              <a:gd name="connsiteY6" fmla="*/ 2853434 h 3022600"/>
              <a:gd name="connsiteX7" fmla="*/ 0 w 2706656"/>
              <a:gd name="connsiteY7" fmla="*/ 169166 h 3022600"/>
              <a:gd name="connsiteX8" fmla="*/ 169166 w 2706656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6656" h="3022600">
                <a:moveTo>
                  <a:pt x="169166" y="0"/>
                </a:moveTo>
                <a:lnTo>
                  <a:pt x="2537490" y="0"/>
                </a:lnTo>
                <a:cubicBezTo>
                  <a:pt x="2630918" y="0"/>
                  <a:pt x="2706656" y="75738"/>
                  <a:pt x="2706656" y="169166"/>
                </a:cubicBezTo>
                <a:lnTo>
                  <a:pt x="2706656" y="2853434"/>
                </a:lnTo>
                <a:cubicBezTo>
                  <a:pt x="2706656" y="2946862"/>
                  <a:pt x="2630918" y="3022600"/>
                  <a:pt x="2537490" y="3022600"/>
                </a:cubicBezTo>
                <a:lnTo>
                  <a:pt x="169166" y="3022600"/>
                </a:lnTo>
                <a:cubicBezTo>
                  <a:pt x="75738" y="3022600"/>
                  <a:pt x="0" y="2946862"/>
                  <a:pt x="0" y="2853434"/>
                </a:cubicBezTo>
                <a:lnTo>
                  <a:pt x="0" y="169166"/>
                </a:lnTo>
                <a:cubicBezTo>
                  <a:pt x="0" y="75738"/>
                  <a:pt x="75738" y="0"/>
                  <a:pt x="1691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600815" y="1917700"/>
            <a:ext cx="2706656" cy="3022600"/>
          </a:xfrm>
          <a:custGeom>
            <a:avLst/>
            <a:gdLst>
              <a:gd name="connsiteX0" fmla="*/ 169166 w 2706656"/>
              <a:gd name="connsiteY0" fmla="*/ 0 h 3022600"/>
              <a:gd name="connsiteX1" fmla="*/ 2537490 w 2706656"/>
              <a:gd name="connsiteY1" fmla="*/ 0 h 3022600"/>
              <a:gd name="connsiteX2" fmla="*/ 2706656 w 2706656"/>
              <a:gd name="connsiteY2" fmla="*/ 169166 h 3022600"/>
              <a:gd name="connsiteX3" fmla="*/ 2706656 w 2706656"/>
              <a:gd name="connsiteY3" fmla="*/ 2853434 h 3022600"/>
              <a:gd name="connsiteX4" fmla="*/ 2537490 w 2706656"/>
              <a:gd name="connsiteY4" fmla="*/ 3022600 h 3022600"/>
              <a:gd name="connsiteX5" fmla="*/ 169166 w 2706656"/>
              <a:gd name="connsiteY5" fmla="*/ 3022600 h 3022600"/>
              <a:gd name="connsiteX6" fmla="*/ 0 w 2706656"/>
              <a:gd name="connsiteY6" fmla="*/ 2853434 h 3022600"/>
              <a:gd name="connsiteX7" fmla="*/ 0 w 2706656"/>
              <a:gd name="connsiteY7" fmla="*/ 169166 h 3022600"/>
              <a:gd name="connsiteX8" fmla="*/ 169166 w 2706656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6656" h="3022600">
                <a:moveTo>
                  <a:pt x="169166" y="0"/>
                </a:moveTo>
                <a:lnTo>
                  <a:pt x="2537490" y="0"/>
                </a:lnTo>
                <a:cubicBezTo>
                  <a:pt x="2630918" y="0"/>
                  <a:pt x="2706656" y="75738"/>
                  <a:pt x="2706656" y="169166"/>
                </a:cubicBezTo>
                <a:lnTo>
                  <a:pt x="2706656" y="2853434"/>
                </a:lnTo>
                <a:cubicBezTo>
                  <a:pt x="2706656" y="2946862"/>
                  <a:pt x="2630918" y="3022600"/>
                  <a:pt x="2537490" y="3022600"/>
                </a:cubicBezTo>
                <a:lnTo>
                  <a:pt x="169166" y="3022600"/>
                </a:lnTo>
                <a:cubicBezTo>
                  <a:pt x="75738" y="3022600"/>
                  <a:pt x="0" y="2946862"/>
                  <a:pt x="0" y="2853434"/>
                </a:cubicBezTo>
                <a:lnTo>
                  <a:pt x="0" y="169166"/>
                </a:lnTo>
                <a:cubicBezTo>
                  <a:pt x="0" y="75738"/>
                  <a:pt x="75738" y="0"/>
                  <a:pt x="1691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68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155700" y="1562100"/>
            <a:ext cx="3086100" cy="4330700"/>
          </a:xfrm>
          <a:custGeom>
            <a:avLst/>
            <a:gdLst>
              <a:gd name="connsiteX0" fmla="*/ 0 w 3086100"/>
              <a:gd name="connsiteY0" fmla="*/ 0 h 4330700"/>
              <a:gd name="connsiteX1" fmla="*/ 3086100 w 3086100"/>
              <a:gd name="connsiteY1" fmla="*/ 0 h 4330700"/>
              <a:gd name="connsiteX2" fmla="*/ 3086100 w 3086100"/>
              <a:gd name="connsiteY2" fmla="*/ 4330700 h 4330700"/>
              <a:gd name="connsiteX3" fmla="*/ 0 w 3086100"/>
              <a:gd name="connsiteY3" fmla="*/ 433070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6100" h="4330700">
                <a:moveTo>
                  <a:pt x="0" y="0"/>
                </a:moveTo>
                <a:lnTo>
                  <a:pt x="3086100" y="0"/>
                </a:lnTo>
                <a:lnTo>
                  <a:pt x="3086100" y="4330700"/>
                </a:lnTo>
                <a:lnTo>
                  <a:pt x="0" y="433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97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787900" y="2120900"/>
            <a:ext cx="2616200" cy="2616200"/>
          </a:xfrm>
          <a:custGeom>
            <a:avLst/>
            <a:gdLst>
              <a:gd name="connsiteX0" fmla="*/ 1308100 w 2616200"/>
              <a:gd name="connsiteY0" fmla="*/ 0 h 2616200"/>
              <a:gd name="connsiteX1" fmla="*/ 2616200 w 2616200"/>
              <a:gd name="connsiteY1" fmla="*/ 1308100 h 2616200"/>
              <a:gd name="connsiteX2" fmla="*/ 1308100 w 2616200"/>
              <a:gd name="connsiteY2" fmla="*/ 2616200 h 2616200"/>
              <a:gd name="connsiteX3" fmla="*/ 0 w 2616200"/>
              <a:gd name="connsiteY3" fmla="*/ 1308100 h 2616200"/>
              <a:gd name="connsiteX4" fmla="*/ 1308100 w 2616200"/>
              <a:gd name="connsiteY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6200" h="2616200">
                <a:moveTo>
                  <a:pt x="1308100" y="0"/>
                </a:moveTo>
                <a:cubicBezTo>
                  <a:pt x="2030544" y="0"/>
                  <a:pt x="2616200" y="585656"/>
                  <a:pt x="2616200" y="1308100"/>
                </a:cubicBezTo>
                <a:cubicBezTo>
                  <a:pt x="2616200" y="2030544"/>
                  <a:pt x="2030544" y="2616200"/>
                  <a:pt x="1308100" y="2616200"/>
                </a:cubicBezTo>
                <a:cubicBezTo>
                  <a:pt x="585656" y="2616200"/>
                  <a:pt x="0" y="2030544"/>
                  <a:pt x="0" y="1308100"/>
                </a:cubicBezTo>
                <a:cubicBezTo>
                  <a:pt x="0" y="585656"/>
                  <a:pt x="585656" y="0"/>
                  <a:pt x="13081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51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6870700" y="1460500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9207500" y="1460500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9207500" y="3644900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502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EDF2B-1547-4B58-B499-0846311A86E8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578C1-365E-4489-A62B-7F2C74A62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60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6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10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56667" y="908720"/>
            <a:ext cx="2878667" cy="4701505"/>
          </a:xfrm>
          <a:prstGeom prst="rect">
            <a:avLst/>
          </a:prstGeom>
          <a:noFill/>
          <a:ln w="12700">
            <a:gradFill>
              <a:gsLst>
                <a:gs pos="0">
                  <a:schemeClr val="bg1"/>
                </a:gs>
                <a:gs pos="76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28850" y="3190875"/>
            <a:ext cx="7734300" cy="1960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晨间汇报</a:t>
            </a:r>
            <a:endParaRPr lang="en-US" altLang="zh-CN" sz="4000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Andalus" pitchFamily="18" charset="-78"/>
            </a:endParaRPr>
          </a:p>
          <a:p>
            <a:pPr algn="ctr">
              <a:lnSpc>
                <a:spcPct val="125000"/>
              </a:lnSpc>
            </a:pPr>
            <a:r>
              <a:rPr lang="en-US" altLang="zh-CN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2017</a:t>
            </a:r>
            <a:r>
              <a:rPr lang="zh-CN" altLang="en-US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年清华</a:t>
            </a:r>
            <a:r>
              <a:rPr lang="en-US" altLang="zh-CN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MEM XLP </a:t>
            </a:r>
          </a:p>
          <a:p>
            <a:pPr algn="ctr">
              <a:lnSpc>
                <a:spcPct val="125000"/>
              </a:lnSpc>
            </a:pPr>
            <a:r>
              <a:rPr lang="en-US" altLang="zh-CN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GROUP ONE </a:t>
            </a:r>
            <a:r>
              <a:rPr lang="zh-CN" altLang="en-US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第一组</a:t>
            </a:r>
            <a:endParaRPr lang="en-US" altLang="zh-CN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Andalus" pitchFamily="18" charset="-78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4656667" y="1748813"/>
            <a:ext cx="287866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dirty="0">
                <a:solidFill>
                  <a:prstClr val="white"/>
                </a:solidFill>
                <a:latin typeface="Calibri Light" pitchFamily="34" charset="0"/>
              </a:rPr>
              <a:t>DESIGNED BY </a:t>
            </a:r>
            <a:r>
              <a:rPr lang="zh-CN" altLang="en-US" sz="1867" dirty="0">
                <a:solidFill>
                  <a:prstClr val="white"/>
                </a:solidFill>
                <a:latin typeface="Calibri Light" pitchFamily="34" charset="0"/>
              </a:rPr>
              <a:t>映像水木</a:t>
            </a:r>
          </a:p>
        </p:txBody>
      </p:sp>
      <p:cxnSp>
        <p:nvCxnSpPr>
          <p:cNvPr id="8" name="直接连接符 7"/>
          <p:cNvCxnSpPr>
            <a:cxnSpLocks/>
            <a:stCxn id="7" idx="2"/>
            <a:endCxn id="3" idx="0"/>
          </p:cNvCxnSpPr>
          <p:nvPr/>
        </p:nvCxnSpPr>
        <p:spPr>
          <a:xfrm flipH="1">
            <a:off x="6096000" y="2128469"/>
            <a:ext cx="1" cy="1062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949950" y="1330216"/>
            <a:ext cx="292100" cy="333376"/>
            <a:chOff x="4279901" y="5935663"/>
            <a:chExt cx="292100" cy="333376"/>
          </a:xfrm>
          <a:solidFill>
            <a:schemeClr val="bg1"/>
          </a:solidFill>
        </p:grpSpPr>
        <p:sp>
          <p:nvSpPr>
            <p:cNvPr id="16" name="Freeform 874"/>
            <p:cNvSpPr>
              <a:spLocks noEditPoints="1"/>
            </p:cNvSpPr>
            <p:nvPr/>
          </p:nvSpPr>
          <p:spPr bwMode="auto">
            <a:xfrm>
              <a:off x="4476751" y="5935663"/>
              <a:ext cx="95250" cy="333375"/>
            </a:xfrm>
            <a:custGeom>
              <a:avLst/>
              <a:gdLst>
                <a:gd name="T0" fmla="*/ 0 w 60"/>
                <a:gd name="T1" fmla="*/ 0 h 210"/>
                <a:gd name="T2" fmla="*/ 0 w 60"/>
                <a:gd name="T3" fmla="*/ 210 h 210"/>
                <a:gd name="T4" fmla="*/ 60 w 60"/>
                <a:gd name="T5" fmla="*/ 210 h 210"/>
                <a:gd name="T6" fmla="*/ 60 w 60"/>
                <a:gd name="T7" fmla="*/ 0 h 210"/>
                <a:gd name="T8" fmla="*/ 0 w 60"/>
                <a:gd name="T9" fmla="*/ 0 h 210"/>
                <a:gd name="T10" fmla="*/ 43 w 60"/>
                <a:gd name="T11" fmla="*/ 157 h 210"/>
                <a:gd name="T12" fmla="*/ 17 w 60"/>
                <a:gd name="T13" fmla="*/ 157 h 210"/>
                <a:gd name="T14" fmla="*/ 17 w 60"/>
                <a:gd name="T15" fmla="*/ 131 h 210"/>
                <a:gd name="T16" fmla="*/ 43 w 60"/>
                <a:gd name="T17" fmla="*/ 131 h 210"/>
                <a:gd name="T18" fmla="*/ 43 w 60"/>
                <a:gd name="T19" fmla="*/ 157 h 210"/>
                <a:gd name="T20" fmla="*/ 43 w 60"/>
                <a:gd name="T21" fmla="*/ 105 h 210"/>
                <a:gd name="T22" fmla="*/ 17 w 60"/>
                <a:gd name="T23" fmla="*/ 105 h 210"/>
                <a:gd name="T24" fmla="*/ 17 w 60"/>
                <a:gd name="T25" fmla="*/ 78 h 210"/>
                <a:gd name="T26" fmla="*/ 43 w 60"/>
                <a:gd name="T27" fmla="*/ 78 h 210"/>
                <a:gd name="T28" fmla="*/ 43 w 60"/>
                <a:gd name="T29" fmla="*/ 105 h 210"/>
                <a:gd name="T30" fmla="*/ 43 w 60"/>
                <a:gd name="T31" fmla="*/ 52 h 210"/>
                <a:gd name="T32" fmla="*/ 17 w 60"/>
                <a:gd name="T33" fmla="*/ 52 h 210"/>
                <a:gd name="T34" fmla="*/ 17 w 60"/>
                <a:gd name="T35" fmla="*/ 26 h 210"/>
                <a:gd name="T36" fmla="*/ 43 w 60"/>
                <a:gd name="T37" fmla="*/ 26 h 210"/>
                <a:gd name="T38" fmla="*/ 43 w 60"/>
                <a:gd name="T39" fmla="*/ 5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10">
                  <a:moveTo>
                    <a:pt x="0" y="0"/>
                  </a:moveTo>
                  <a:lnTo>
                    <a:pt x="0" y="210"/>
                  </a:lnTo>
                  <a:lnTo>
                    <a:pt x="60" y="210"/>
                  </a:lnTo>
                  <a:lnTo>
                    <a:pt x="60" y="0"/>
                  </a:lnTo>
                  <a:lnTo>
                    <a:pt x="0" y="0"/>
                  </a:lnTo>
                  <a:close/>
                  <a:moveTo>
                    <a:pt x="43" y="157"/>
                  </a:moveTo>
                  <a:lnTo>
                    <a:pt x="17" y="157"/>
                  </a:lnTo>
                  <a:lnTo>
                    <a:pt x="17" y="131"/>
                  </a:lnTo>
                  <a:lnTo>
                    <a:pt x="43" y="131"/>
                  </a:lnTo>
                  <a:lnTo>
                    <a:pt x="43" y="157"/>
                  </a:lnTo>
                  <a:close/>
                  <a:moveTo>
                    <a:pt x="43" y="105"/>
                  </a:moveTo>
                  <a:lnTo>
                    <a:pt x="17" y="105"/>
                  </a:lnTo>
                  <a:lnTo>
                    <a:pt x="17" y="78"/>
                  </a:lnTo>
                  <a:lnTo>
                    <a:pt x="43" y="78"/>
                  </a:lnTo>
                  <a:lnTo>
                    <a:pt x="43" y="105"/>
                  </a:lnTo>
                  <a:close/>
                  <a:moveTo>
                    <a:pt x="43" y="52"/>
                  </a:moveTo>
                  <a:lnTo>
                    <a:pt x="17" y="52"/>
                  </a:lnTo>
                  <a:lnTo>
                    <a:pt x="17" y="26"/>
                  </a:lnTo>
                  <a:lnTo>
                    <a:pt x="43" y="26"/>
                  </a:lnTo>
                  <a:lnTo>
                    <a:pt x="4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75"/>
            <p:cNvSpPr>
              <a:spLocks noEditPoints="1"/>
            </p:cNvSpPr>
            <p:nvPr/>
          </p:nvSpPr>
          <p:spPr bwMode="auto">
            <a:xfrm>
              <a:off x="4279901" y="5981701"/>
              <a:ext cx="166688" cy="287338"/>
            </a:xfrm>
            <a:custGeom>
              <a:avLst/>
              <a:gdLst>
                <a:gd name="T0" fmla="*/ 87 w 105"/>
                <a:gd name="T1" fmla="*/ 9 h 181"/>
                <a:gd name="T2" fmla="*/ 49 w 105"/>
                <a:gd name="T3" fmla="*/ 9 h 181"/>
                <a:gd name="T4" fmla="*/ 49 w 105"/>
                <a:gd name="T5" fmla="*/ 23 h 181"/>
                <a:gd name="T6" fmla="*/ 24 w 105"/>
                <a:gd name="T7" fmla="*/ 23 h 181"/>
                <a:gd name="T8" fmla="*/ 24 w 105"/>
                <a:gd name="T9" fmla="*/ 0 h 181"/>
                <a:gd name="T10" fmla="*/ 16 w 105"/>
                <a:gd name="T11" fmla="*/ 0 h 181"/>
                <a:gd name="T12" fmla="*/ 16 w 105"/>
                <a:gd name="T13" fmla="*/ 23 h 181"/>
                <a:gd name="T14" fmla="*/ 0 w 105"/>
                <a:gd name="T15" fmla="*/ 23 h 181"/>
                <a:gd name="T16" fmla="*/ 0 w 105"/>
                <a:gd name="T17" fmla="*/ 181 h 181"/>
                <a:gd name="T18" fmla="*/ 105 w 105"/>
                <a:gd name="T19" fmla="*/ 181 h 181"/>
                <a:gd name="T20" fmla="*/ 105 w 105"/>
                <a:gd name="T21" fmla="*/ 23 h 181"/>
                <a:gd name="T22" fmla="*/ 87 w 105"/>
                <a:gd name="T23" fmla="*/ 23 h 181"/>
                <a:gd name="T24" fmla="*/ 87 w 105"/>
                <a:gd name="T25" fmla="*/ 9 h 181"/>
                <a:gd name="T26" fmla="*/ 43 w 105"/>
                <a:gd name="T27" fmla="*/ 128 h 181"/>
                <a:gd name="T28" fmla="*/ 16 w 105"/>
                <a:gd name="T29" fmla="*/ 128 h 181"/>
                <a:gd name="T30" fmla="*/ 16 w 105"/>
                <a:gd name="T31" fmla="*/ 102 h 181"/>
                <a:gd name="T32" fmla="*/ 43 w 105"/>
                <a:gd name="T33" fmla="*/ 102 h 181"/>
                <a:gd name="T34" fmla="*/ 43 w 105"/>
                <a:gd name="T35" fmla="*/ 128 h 181"/>
                <a:gd name="T36" fmla="*/ 43 w 105"/>
                <a:gd name="T37" fmla="*/ 76 h 181"/>
                <a:gd name="T38" fmla="*/ 16 w 105"/>
                <a:gd name="T39" fmla="*/ 76 h 181"/>
                <a:gd name="T40" fmla="*/ 16 w 105"/>
                <a:gd name="T41" fmla="*/ 49 h 181"/>
                <a:gd name="T42" fmla="*/ 43 w 105"/>
                <a:gd name="T43" fmla="*/ 49 h 181"/>
                <a:gd name="T44" fmla="*/ 43 w 105"/>
                <a:gd name="T45" fmla="*/ 76 h 181"/>
                <a:gd name="T46" fmla="*/ 87 w 105"/>
                <a:gd name="T47" fmla="*/ 128 h 181"/>
                <a:gd name="T48" fmla="*/ 61 w 105"/>
                <a:gd name="T49" fmla="*/ 128 h 181"/>
                <a:gd name="T50" fmla="*/ 61 w 105"/>
                <a:gd name="T51" fmla="*/ 102 h 181"/>
                <a:gd name="T52" fmla="*/ 87 w 105"/>
                <a:gd name="T53" fmla="*/ 102 h 181"/>
                <a:gd name="T54" fmla="*/ 87 w 105"/>
                <a:gd name="T55" fmla="*/ 128 h 181"/>
                <a:gd name="T56" fmla="*/ 87 w 105"/>
                <a:gd name="T57" fmla="*/ 76 h 181"/>
                <a:gd name="T58" fmla="*/ 61 w 105"/>
                <a:gd name="T59" fmla="*/ 76 h 181"/>
                <a:gd name="T60" fmla="*/ 61 w 105"/>
                <a:gd name="T61" fmla="*/ 49 h 181"/>
                <a:gd name="T62" fmla="*/ 87 w 105"/>
                <a:gd name="T63" fmla="*/ 49 h 181"/>
                <a:gd name="T64" fmla="*/ 87 w 105"/>
                <a:gd name="T65" fmla="*/ 7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81">
                  <a:moveTo>
                    <a:pt x="87" y="9"/>
                  </a:moveTo>
                  <a:lnTo>
                    <a:pt x="49" y="9"/>
                  </a:lnTo>
                  <a:lnTo>
                    <a:pt x="49" y="23"/>
                  </a:lnTo>
                  <a:lnTo>
                    <a:pt x="24" y="23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0" y="23"/>
                  </a:lnTo>
                  <a:lnTo>
                    <a:pt x="0" y="181"/>
                  </a:lnTo>
                  <a:lnTo>
                    <a:pt x="105" y="181"/>
                  </a:lnTo>
                  <a:lnTo>
                    <a:pt x="105" y="23"/>
                  </a:lnTo>
                  <a:lnTo>
                    <a:pt x="87" y="23"/>
                  </a:lnTo>
                  <a:lnTo>
                    <a:pt x="87" y="9"/>
                  </a:lnTo>
                  <a:close/>
                  <a:moveTo>
                    <a:pt x="43" y="128"/>
                  </a:moveTo>
                  <a:lnTo>
                    <a:pt x="16" y="128"/>
                  </a:lnTo>
                  <a:lnTo>
                    <a:pt x="16" y="102"/>
                  </a:lnTo>
                  <a:lnTo>
                    <a:pt x="43" y="102"/>
                  </a:lnTo>
                  <a:lnTo>
                    <a:pt x="43" y="128"/>
                  </a:lnTo>
                  <a:close/>
                  <a:moveTo>
                    <a:pt x="43" y="76"/>
                  </a:moveTo>
                  <a:lnTo>
                    <a:pt x="16" y="76"/>
                  </a:lnTo>
                  <a:lnTo>
                    <a:pt x="16" y="49"/>
                  </a:lnTo>
                  <a:lnTo>
                    <a:pt x="43" y="49"/>
                  </a:lnTo>
                  <a:lnTo>
                    <a:pt x="43" y="76"/>
                  </a:lnTo>
                  <a:close/>
                  <a:moveTo>
                    <a:pt x="87" y="128"/>
                  </a:moveTo>
                  <a:lnTo>
                    <a:pt x="61" y="128"/>
                  </a:lnTo>
                  <a:lnTo>
                    <a:pt x="61" y="102"/>
                  </a:lnTo>
                  <a:lnTo>
                    <a:pt x="87" y="102"/>
                  </a:lnTo>
                  <a:lnTo>
                    <a:pt x="87" y="128"/>
                  </a:lnTo>
                  <a:close/>
                  <a:moveTo>
                    <a:pt x="87" y="76"/>
                  </a:moveTo>
                  <a:lnTo>
                    <a:pt x="61" y="76"/>
                  </a:lnTo>
                  <a:lnTo>
                    <a:pt x="61" y="49"/>
                  </a:lnTo>
                  <a:lnTo>
                    <a:pt x="87" y="49"/>
                  </a:lnTo>
                  <a:lnTo>
                    <a:pt x="8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3" name="背景音乐2595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-603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 animBg="1"/>
      <p:bldP spid="3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5982DB"/>
                </a:solidFill>
                <a:latin typeface="Arial"/>
                <a:ea typeface="微软雅黑"/>
              </a:rPr>
              <a:t>班级宪章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逻辑模型</a:t>
            </a:r>
          </a:p>
        </p:txBody>
      </p:sp>
      <p:sp>
        <p:nvSpPr>
          <p:cNvPr id="22" name="矩形 21"/>
          <p:cNvSpPr/>
          <p:nvPr/>
        </p:nvSpPr>
        <p:spPr>
          <a:xfrm>
            <a:off x="3563768" y="208654"/>
            <a:ext cx="862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/>
              </a:rPr>
              <a:t>背景：清华大学工程管理硕士入学新生对清华大学的学习环境、学习方法、学习资源尚未了解。</a:t>
            </a:r>
          </a:p>
          <a:p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            </a:t>
            </a:r>
          </a:p>
        </p:txBody>
      </p:sp>
      <p:sp>
        <p:nvSpPr>
          <p:cNvPr id="23" name="矩形 22"/>
          <p:cNvSpPr/>
          <p:nvPr/>
        </p:nvSpPr>
        <p:spPr>
          <a:xfrm>
            <a:off x="3563768" y="661380"/>
            <a:ext cx="790977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目标：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通过制定班级宪章，优化</a:t>
            </a:r>
            <a:r>
              <a:rPr lang="en-US" altLang="zh-CN" sz="1400" b="1" dirty="0">
                <a:latin typeface="Calibri"/>
              </a:rPr>
              <a:t>MEM</a:t>
            </a:r>
            <a:r>
              <a:rPr lang="zh-CN" altLang="en-US" sz="1400" b="1" dirty="0">
                <a:latin typeface="Calibri"/>
              </a:rPr>
              <a:t>学生学习过程，在快速、充分了解同学、班级、学校资源的基础上，在学习、工作、生活等各方面取得更优异的表现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6366" y="1798944"/>
            <a:ext cx="3180177" cy="5111172"/>
            <a:chOff x="4884411" y="1689100"/>
            <a:chExt cx="1193800" cy="1376414"/>
          </a:xfrm>
        </p:grpSpPr>
        <p:sp>
          <p:nvSpPr>
            <p:cNvPr id="14" name="任意多边形: 形状 13"/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967833" y="1697949"/>
              <a:ext cx="1026304" cy="1367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效果</a:t>
              </a:r>
              <a:endPara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建立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班级资源平台，当有需求时，能够迅速找到资源，并获得资源的有效支持。为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新生形成可自我更新的社群网络提供规范。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*通过全球化、标准化的数据以及知识管理的工具，建立传承标准的学习工作流，以实现当有任务或者活动时，能够迅速找到合适的组织或成员，并按照流程在规定时间内按质按量完成任务或活动。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*班级宪章需要精简，易记，可落地实施。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79960" y="1761806"/>
            <a:ext cx="2918268" cy="4433053"/>
            <a:chOff x="7283168" y="1689100"/>
            <a:chExt cx="1204238" cy="119380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7296098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7293606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83168" y="1726173"/>
              <a:ext cx="1180757" cy="651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过程</a:t>
              </a: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宪章架构搭建、内部逻辑关系及其内容概述。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各模块内容的细则分解。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各模块内容的整合，完成宪章初版。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宪章的修订，小组评审。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班级评审。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78210" y="1559338"/>
            <a:ext cx="3068279" cy="4635515"/>
            <a:chOff x="9670319" y="1634578"/>
            <a:chExt cx="1267862" cy="1248322"/>
          </a:xfrm>
        </p:grpSpPr>
        <p:sp>
          <p:nvSpPr>
            <p:cNvPr id="16" name="任意多边形: 形状 15"/>
            <p:cNvSpPr/>
            <p:nvPr/>
          </p:nvSpPr>
          <p:spPr>
            <a:xfrm>
              <a:off x="9702800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9702800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9670319" y="1634578"/>
              <a:ext cx="1267862" cy="900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输入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清华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入学新生。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参考资料。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参考阅读：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级社群画布指导书译文版、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2016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级合弄制中文版等。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学员兴趣、优势收集。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软件支持：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wiki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、</a:t>
              </a:r>
              <a:r>
                <a:rPr lang="en-US" altLang="zh-CN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Gitkraken</a:t>
              </a:r>
              <a:endPara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环境：现场教学环境。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6777E466-287A-4120-9535-836D4AEA7CDF}"/>
              </a:ext>
            </a:extLst>
          </p:cNvPr>
          <p:cNvSpPr/>
          <p:nvPr/>
        </p:nvSpPr>
        <p:spPr>
          <a:xfrm>
            <a:off x="3563768" y="6289070"/>
            <a:ext cx="849498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外部因素：同学间的背景差异所引起的不同的认知体系和学习方法。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*物理空间、网络等不稳定因素。</a:t>
            </a:r>
          </a:p>
          <a:p>
            <a:pPr lvl="0" algn="just">
              <a:lnSpc>
                <a:spcPct val="120000"/>
              </a:lnSpc>
              <a:defRPr/>
            </a:pPr>
            <a:endParaRPr lang="zh-CN" altLang="en-US" sz="1400" b="1" dirty="0">
              <a:latin typeface="Calibri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3A72255-DF23-4E79-AA35-0AD86C2BC6FE}"/>
              </a:ext>
            </a:extLst>
          </p:cNvPr>
          <p:cNvGrpSpPr/>
          <p:nvPr/>
        </p:nvGrpSpPr>
        <p:grpSpPr>
          <a:xfrm>
            <a:off x="3606802" y="1785816"/>
            <a:ext cx="2192701" cy="4433054"/>
            <a:chOff x="4884411" y="1689100"/>
            <a:chExt cx="1234810" cy="1193800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840662A-41C4-4963-A892-B3061EEEB0FB}"/>
                </a:ext>
              </a:extLst>
            </p:cNvPr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7031123-2668-4A71-87AD-B3FEDF5715FF}"/>
                </a:ext>
              </a:extLst>
            </p:cNvPr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66F8D59-538B-46C2-939B-7F5327E8F2E1}"/>
                </a:ext>
              </a:extLst>
            </p:cNvPr>
            <p:cNvSpPr/>
            <p:nvPr/>
          </p:nvSpPr>
          <p:spPr>
            <a:xfrm>
              <a:off x="4998685" y="1697949"/>
              <a:ext cx="1120536" cy="372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输出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级清华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班级宪章最终版及其产生过程中的迭代版本。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8" name="箭头: 右 37">
            <a:extLst>
              <a:ext uri="{FF2B5EF4-FFF2-40B4-BE49-F238E27FC236}">
                <a16:creationId xmlns:a16="http://schemas.microsoft.com/office/drawing/2014/main" id="{3ED8458A-6CC0-40BD-847A-B0B6F45358B8}"/>
              </a:ext>
            </a:extLst>
          </p:cNvPr>
          <p:cNvSpPr/>
          <p:nvPr/>
        </p:nvSpPr>
        <p:spPr>
          <a:xfrm>
            <a:off x="3290005" y="376019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>
            <a:off x="5654864" y="374373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/>
          <p:cNvSpPr/>
          <p:nvPr/>
        </p:nvSpPr>
        <p:spPr>
          <a:xfrm>
            <a:off x="8850527" y="3695053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9070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65066B3F-5152-42C0-AF0B-0B382EB65828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3DF8E5A8-81F3-47C7-B55E-8CB998D81E09}"/>
              </a:ext>
            </a:extLst>
          </p:cNvPr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0674584-0C94-4458-A251-8E732656732D}"/>
              </a:ext>
            </a:extLst>
          </p:cNvPr>
          <p:cNvSpPr txBox="1"/>
          <p:nvPr/>
        </p:nvSpPr>
        <p:spPr>
          <a:xfrm>
            <a:off x="916890" y="3122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5982DB"/>
                </a:solidFill>
                <a:latin typeface="Arial"/>
                <a:ea typeface="微软雅黑"/>
              </a:rPr>
              <a:t>社群画布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914E65B-B6D8-41C8-9CA6-2EFC5686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28" y="1055102"/>
            <a:ext cx="9604211" cy="54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53DAE9-9D1E-4FC4-81F2-453D2EE8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961767"/>
            <a:ext cx="10111104" cy="5896233"/>
          </a:xfrm>
          <a:prstGeom prst="rect">
            <a:avLst/>
          </a:prstGeom>
        </p:spPr>
      </p:pic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AA58362-44B1-4337-B517-12497DA7FF29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A9A70AAC-21DE-4A44-9896-0404B67F044B}"/>
              </a:ext>
            </a:extLst>
          </p:cNvPr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709EF1-BDAF-47CD-88E2-D47752C572C1}"/>
              </a:ext>
            </a:extLst>
          </p:cNvPr>
          <p:cNvSpPr txBox="1"/>
          <p:nvPr/>
        </p:nvSpPr>
        <p:spPr>
          <a:xfrm>
            <a:off x="916890" y="31226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学院手册修改意见</a:t>
            </a:r>
          </a:p>
        </p:txBody>
      </p:sp>
    </p:spTree>
    <p:extLst>
      <p:ext uri="{BB962C8B-B14F-4D97-AF65-F5344CB8AC3E}">
        <p14:creationId xmlns:p14="http://schemas.microsoft.com/office/powerpoint/2010/main" val="3618916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919678-594D-49E4-8AAE-6CCBC40B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56" y="1050475"/>
            <a:ext cx="10290629" cy="5496930"/>
          </a:xfrm>
          <a:prstGeom prst="rect">
            <a:avLst/>
          </a:prstGeom>
        </p:spPr>
      </p:pic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AA8AE97-9AC8-4C7B-88B8-D41DC5A358F5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41800D-82A1-44FF-B019-C414254E0169}"/>
              </a:ext>
            </a:extLst>
          </p:cNvPr>
          <p:cNvSpPr txBox="1"/>
          <p:nvPr/>
        </p:nvSpPr>
        <p:spPr>
          <a:xfrm>
            <a:off x="916890" y="31226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5982DB"/>
                </a:solidFill>
                <a:latin typeface="Arial"/>
                <a:ea typeface="微软雅黑"/>
              </a:rPr>
              <a:t>宪章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修改意见</a:t>
            </a:r>
          </a:p>
        </p:txBody>
      </p:sp>
    </p:spTree>
    <p:extLst>
      <p:ext uri="{BB962C8B-B14F-4D97-AF65-F5344CB8AC3E}">
        <p14:creationId xmlns:p14="http://schemas.microsoft.com/office/powerpoint/2010/main" val="167669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" name="任意多边形: 形状 1"/>
          <p:cNvSpPr/>
          <p:nvPr/>
        </p:nvSpPr>
        <p:spPr>
          <a:xfrm rot="2700000">
            <a:off x="3239179" y="2197840"/>
            <a:ext cx="1497118" cy="1497118"/>
          </a:xfrm>
          <a:custGeom>
            <a:avLst/>
            <a:gdLst>
              <a:gd name="connsiteX0" fmla="*/ 33931 w 1497118"/>
              <a:gd name="connsiteY0" fmla="*/ 33931 h 1497118"/>
              <a:gd name="connsiteX1" fmla="*/ 115847 w 1497118"/>
              <a:gd name="connsiteY1" fmla="*/ 0 h 1497118"/>
              <a:gd name="connsiteX2" fmla="*/ 1381271 w 1497118"/>
              <a:gd name="connsiteY2" fmla="*/ 0 h 1497118"/>
              <a:gd name="connsiteX3" fmla="*/ 1497118 w 1497118"/>
              <a:gd name="connsiteY3" fmla="*/ 115847 h 1497118"/>
              <a:gd name="connsiteX4" fmla="*/ 1497118 w 1497118"/>
              <a:gd name="connsiteY4" fmla="*/ 1381271 h 1497118"/>
              <a:gd name="connsiteX5" fmla="*/ 1381271 w 1497118"/>
              <a:gd name="connsiteY5" fmla="*/ 1497118 h 1497118"/>
              <a:gd name="connsiteX6" fmla="*/ 781196 w 1497118"/>
              <a:gd name="connsiteY6" fmla="*/ 1497118 h 1497118"/>
              <a:gd name="connsiteX7" fmla="*/ 0 w 1497118"/>
              <a:gd name="connsiteY7" fmla="*/ 715922 h 1497118"/>
              <a:gd name="connsiteX8" fmla="*/ 0 w 1497118"/>
              <a:gd name="connsiteY8" fmla="*/ 115847 h 1497118"/>
              <a:gd name="connsiteX9" fmla="*/ 33931 w 1497118"/>
              <a:gd name="connsiteY9" fmla="*/ 33931 h 149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7118" h="1497118">
                <a:moveTo>
                  <a:pt x="33931" y="33931"/>
                </a:moveTo>
                <a:cubicBezTo>
                  <a:pt x="54895" y="12967"/>
                  <a:pt x="83857" y="0"/>
                  <a:pt x="115847" y="0"/>
                </a:cubicBezTo>
                <a:lnTo>
                  <a:pt x="1381271" y="0"/>
                </a:lnTo>
                <a:cubicBezTo>
                  <a:pt x="1445252" y="0"/>
                  <a:pt x="1497118" y="51866"/>
                  <a:pt x="1497118" y="115847"/>
                </a:cubicBezTo>
                <a:lnTo>
                  <a:pt x="1497118" y="1381271"/>
                </a:lnTo>
                <a:cubicBezTo>
                  <a:pt x="1497118" y="1445252"/>
                  <a:pt x="1445252" y="1497118"/>
                  <a:pt x="1381271" y="1497118"/>
                </a:cubicBezTo>
                <a:lnTo>
                  <a:pt x="781196" y="1497118"/>
                </a:lnTo>
                <a:lnTo>
                  <a:pt x="0" y="715922"/>
                </a:lnTo>
                <a:lnTo>
                  <a:pt x="0" y="115847"/>
                </a:lnTo>
                <a:cubicBezTo>
                  <a:pt x="0" y="83857"/>
                  <a:pt x="12966" y="54895"/>
                  <a:pt x="33931" y="3393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5221" y="2392401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04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6378" y="2392401"/>
            <a:ext cx="268222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记录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31478" y="3076934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4"/>
              </a:buBlip>
            </a:pPr>
            <a:r>
              <a:rPr lang="zh-CN" altLang="en-US" dirty="0">
                <a:solidFill>
                  <a:schemeClr val="bg1"/>
                </a:solidFill>
              </a:rPr>
              <a:t>协同记录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31478" y="34775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4"/>
              </a:buBlip>
            </a:pPr>
            <a:r>
              <a:rPr lang="zh-CN" altLang="en-US" dirty="0">
                <a:solidFill>
                  <a:schemeClr val="bg1"/>
                </a:solidFill>
              </a:rPr>
              <a:t>会议纪要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31478" y="3878162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4"/>
              </a:buBlip>
            </a:pPr>
            <a:r>
              <a:rPr lang="zh-CN" altLang="en-US" dirty="0">
                <a:solidFill>
                  <a:schemeClr val="bg1"/>
                </a:solidFill>
              </a:rPr>
              <a:t>变更记录</a:t>
            </a:r>
          </a:p>
        </p:txBody>
      </p:sp>
    </p:spTree>
    <p:extLst>
      <p:ext uri="{BB962C8B-B14F-4D97-AF65-F5344CB8AC3E}">
        <p14:creationId xmlns:p14="http://schemas.microsoft.com/office/powerpoint/2010/main" val="2615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协同记录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6" y="1285486"/>
            <a:ext cx="2842591" cy="5053497"/>
          </a:xfrm>
        </p:spPr>
      </p:pic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06" y="1285486"/>
            <a:ext cx="2852694" cy="5071457"/>
          </a:xfrm>
        </p:spPr>
      </p:pic>
      <p:grpSp>
        <p:nvGrpSpPr>
          <p:cNvPr id="22" name="组合 21"/>
          <p:cNvGrpSpPr/>
          <p:nvPr/>
        </p:nvGrpSpPr>
        <p:grpSpPr>
          <a:xfrm>
            <a:off x="7976608" y="1828800"/>
            <a:ext cx="3594100" cy="1435100"/>
            <a:chOff x="4298950" y="1676400"/>
            <a:chExt cx="3594100" cy="1435100"/>
          </a:xfrm>
        </p:grpSpPr>
        <p:sp>
          <p:nvSpPr>
            <p:cNvPr id="9" name="对话气泡: 圆角矩形 8"/>
            <p:cNvSpPr/>
            <p:nvPr/>
          </p:nvSpPr>
          <p:spPr>
            <a:xfrm>
              <a:off x="4298950" y="1676400"/>
              <a:ext cx="3594100" cy="1435100"/>
            </a:xfrm>
            <a:prstGeom prst="wedgeRoundRectCallout">
              <a:avLst>
                <a:gd name="adj1" fmla="val -62529"/>
                <a:gd name="adj2" fmla="val 37893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438650" y="1959985"/>
              <a:ext cx="3365500" cy="662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通过微信进行电脑端，手机端的小组内部外部，实时合作沟通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260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会议纪要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5A4867-FC95-4490-B34C-E1F0C2D3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66" y="1302604"/>
            <a:ext cx="4505358" cy="5205451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70798B90-3A73-4A05-A682-24B0D26D86A7}"/>
              </a:ext>
            </a:extLst>
          </p:cNvPr>
          <p:cNvGrpSpPr/>
          <p:nvPr/>
        </p:nvGrpSpPr>
        <p:grpSpPr>
          <a:xfrm>
            <a:off x="6923663" y="1821872"/>
            <a:ext cx="3594100" cy="1435100"/>
            <a:chOff x="4298950" y="1676400"/>
            <a:chExt cx="3594100" cy="1435100"/>
          </a:xfrm>
        </p:grpSpPr>
        <p:sp>
          <p:nvSpPr>
            <p:cNvPr id="40" name="对话气泡: 圆角矩形 39">
              <a:extLst>
                <a:ext uri="{FF2B5EF4-FFF2-40B4-BE49-F238E27FC236}">
                  <a16:creationId xmlns:a16="http://schemas.microsoft.com/office/drawing/2014/main" id="{3FDFDB93-E9D6-4F7E-BA55-CEAF00A1204F}"/>
                </a:ext>
              </a:extLst>
            </p:cNvPr>
            <p:cNvSpPr/>
            <p:nvPr/>
          </p:nvSpPr>
          <p:spPr>
            <a:xfrm>
              <a:off x="4298950" y="1676400"/>
              <a:ext cx="3594100" cy="1435100"/>
            </a:xfrm>
            <a:prstGeom prst="wedgeRoundRectCallout">
              <a:avLst>
                <a:gd name="adj1" fmla="val -62529"/>
                <a:gd name="adj2" fmla="val 37893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E6743D7-1CAE-4136-8E6A-F5F5EBBAB211}"/>
                </a:ext>
              </a:extLst>
            </p:cNvPr>
            <p:cNvSpPr/>
            <p:nvPr/>
          </p:nvSpPr>
          <p:spPr>
            <a:xfrm>
              <a:off x="4438650" y="1959985"/>
              <a:ext cx="3365500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通过会议纪要明确讨论内容和职责分工，确认学习路径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726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变更记录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692044" y="1116083"/>
            <a:ext cx="8431670" cy="51250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8901918" cy="492440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145390" y="522514"/>
            <a:ext cx="1804152" cy="13678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4903E2-E485-45CA-9CFC-888E32DD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29" y="1890345"/>
            <a:ext cx="6226986" cy="330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14901" y="1460498"/>
            <a:ext cx="2362200" cy="3708401"/>
          </a:xfrm>
          <a:prstGeom prst="rect">
            <a:avLst/>
          </a:prstGeom>
          <a:noFill/>
          <a:ln w="12700">
            <a:gradFill>
              <a:gsLst>
                <a:gs pos="0">
                  <a:schemeClr val="bg1"/>
                </a:gs>
                <a:gs pos="76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28850" y="2829130"/>
            <a:ext cx="7734300" cy="1274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谢谢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cs typeface="Andalus" pitchFamily="18" charset="-78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830857" y="2032345"/>
            <a:ext cx="530286" cy="605217"/>
            <a:chOff x="4279901" y="5935663"/>
            <a:chExt cx="292100" cy="333376"/>
          </a:xfrm>
          <a:solidFill>
            <a:schemeClr val="bg1"/>
          </a:solidFill>
        </p:grpSpPr>
        <p:sp>
          <p:nvSpPr>
            <p:cNvPr id="16" name="Freeform 874"/>
            <p:cNvSpPr>
              <a:spLocks noEditPoints="1"/>
            </p:cNvSpPr>
            <p:nvPr/>
          </p:nvSpPr>
          <p:spPr bwMode="auto">
            <a:xfrm>
              <a:off x="4476751" y="5935663"/>
              <a:ext cx="95250" cy="333375"/>
            </a:xfrm>
            <a:custGeom>
              <a:avLst/>
              <a:gdLst>
                <a:gd name="T0" fmla="*/ 0 w 60"/>
                <a:gd name="T1" fmla="*/ 0 h 210"/>
                <a:gd name="T2" fmla="*/ 0 w 60"/>
                <a:gd name="T3" fmla="*/ 210 h 210"/>
                <a:gd name="T4" fmla="*/ 60 w 60"/>
                <a:gd name="T5" fmla="*/ 210 h 210"/>
                <a:gd name="T6" fmla="*/ 60 w 60"/>
                <a:gd name="T7" fmla="*/ 0 h 210"/>
                <a:gd name="T8" fmla="*/ 0 w 60"/>
                <a:gd name="T9" fmla="*/ 0 h 210"/>
                <a:gd name="T10" fmla="*/ 43 w 60"/>
                <a:gd name="T11" fmla="*/ 157 h 210"/>
                <a:gd name="T12" fmla="*/ 17 w 60"/>
                <a:gd name="T13" fmla="*/ 157 h 210"/>
                <a:gd name="T14" fmla="*/ 17 w 60"/>
                <a:gd name="T15" fmla="*/ 131 h 210"/>
                <a:gd name="T16" fmla="*/ 43 w 60"/>
                <a:gd name="T17" fmla="*/ 131 h 210"/>
                <a:gd name="T18" fmla="*/ 43 w 60"/>
                <a:gd name="T19" fmla="*/ 157 h 210"/>
                <a:gd name="T20" fmla="*/ 43 w 60"/>
                <a:gd name="T21" fmla="*/ 105 h 210"/>
                <a:gd name="T22" fmla="*/ 17 w 60"/>
                <a:gd name="T23" fmla="*/ 105 h 210"/>
                <a:gd name="T24" fmla="*/ 17 w 60"/>
                <a:gd name="T25" fmla="*/ 78 h 210"/>
                <a:gd name="T26" fmla="*/ 43 w 60"/>
                <a:gd name="T27" fmla="*/ 78 h 210"/>
                <a:gd name="T28" fmla="*/ 43 w 60"/>
                <a:gd name="T29" fmla="*/ 105 h 210"/>
                <a:gd name="T30" fmla="*/ 43 w 60"/>
                <a:gd name="T31" fmla="*/ 52 h 210"/>
                <a:gd name="T32" fmla="*/ 17 w 60"/>
                <a:gd name="T33" fmla="*/ 52 h 210"/>
                <a:gd name="T34" fmla="*/ 17 w 60"/>
                <a:gd name="T35" fmla="*/ 26 h 210"/>
                <a:gd name="T36" fmla="*/ 43 w 60"/>
                <a:gd name="T37" fmla="*/ 26 h 210"/>
                <a:gd name="T38" fmla="*/ 43 w 60"/>
                <a:gd name="T39" fmla="*/ 5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10">
                  <a:moveTo>
                    <a:pt x="0" y="0"/>
                  </a:moveTo>
                  <a:lnTo>
                    <a:pt x="0" y="210"/>
                  </a:lnTo>
                  <a:lnTo>
                    <a:pt x="60" y="210"/>
                  </a:lnTo>
                  <a:lnTo>
                    <a:pt x="60" y="0"/>
                  </a:lnTo>
                  <a:lnTo>
                    <a:pt x="0" y="0"/>
                  </a:lnTo>
                  <a:close/>
                  <a:moveTo>
                    <a:pt x="43" y="157"/>
                  </a:moveTo>
                  <a:lnTo>
                    <a:pt x="17" y="157"/>
                  </a:lnTo>
                  <a:lnTo>
                    <a:pt x="17" y="131"/>
                  </a:lnTo>
                  <a:lnTo>
                    <a:pt x="43" y="131"/>
                  </a:lnTo>
                  <a:lnTo>
                    <a:pt x="43" y="157"/>
                  </a:lnTo>
                  <a:close/>
                  <a:moveTo>
                    <a:pt x="43" y="105"/>
                  </a:moveTo>
                  <a:lnTo>
                    <a:pt x="17" y="105"/>
                  </a:lnTo>
                  <a:lnTo>
                    <a:pt x="17" y="78"/>
                  </a:lnTo>
                  <a:lnTo>
                    <a:pt x="43" y="78"/>
                  </a:lnTo>
                  <a:lnTo>
                    <a:pt x="43" y="105"/>
                  </a:lnTo>
                  <a:close/>
                  <a:moveTo>
                    <a:pt x="43" y="52"/>
                  </a:moveTo>
                  <a:lnTo>
                    <a:pt x="17" y="52"/>
                  </a:lnTo>
                  <a:lnTo>
                    <a:pt x="17" y="26"/>
                  </a:lnTo>
                  <a:lnTo>
                    <a:pt x="43" y="26"/>
                  </a:lnTo>
                  <a:lnTo>
                    <a:pt x="4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Freeform 875"/>
            <p:cNvSpPr>
              <a:spLocks noEditPoints="1"/>
            </p:cNvSpPr>
            <p:nvPr/>
          </p:nvSpPr>
          <p:spPr bwMode="auto">
            <a:xfrm>
              <a:off x="4279901" y="5981701"/>
              <a:ext cx="166688" cy="287338"/>
            </a:xfrm>
            <a:custGeom>
              <a:avLst/>
              <a:gdLst>
                <a:gd name="T0" fmla="*/ 87 w 105"/>
                <a:gd name="T1" fmla="*/ 9 h 181"/>
                <a:gd name="T2" fmla="*/ 49 w 105"/>
                <a:gd name="T3" fmla="*/ 9 h 181"/>
                <a:gd name="T4" fmla="*/ 49 w 105"/>
                <a:gd name="T5" fmla="*/ 23 h 181"/>
                <a:gd name="T6" fmla="*/ 24 w 105"/>
                <a:gd name="T7" fmla="*/ 23 h 181"/>
                <a:gd name="T8" fmla="*/ 24 w 105"/>
                <a:gd name="T9" fmla="*/ 0 h 181"/>
                <a:gd name="T10" fmla="*/ 16 w 105"/>
                <a:gd name="T11" fmla="*/ 0 h 181"/>
                <a:gd name="T12" fmla="*/ 16 w 105"/>
                <a:gd name="T13" fmla="*/ 23 h 181"/>
                <a:gd name="T14" fmla="*/ 0 w 105"/>
                <a:gd name="T15" fmla="*/ 23 h 181"/>
                <a:gd name="T16" fmla="*/ 0 w 105"/>
                <a:gd name="T17" fmla="*/ 181 h 181"/>
                <a:gd name="T18" fmla="*/ 105 w 105"/>
                <a:gd name="T19" fmla="*/ 181 h 181"/>
                <a:gd name="T20" fmla="*/ 105 w 105"/>
                <a:gd name="T21" fmla="*/ 23 h 181"/>
                <a:gd name="T22" fmla="*/ 87 w 105"/>
                <a:gd name="T23" fmla="*/ 23 h 181"/>
                <a:gd name="T24" fmla="*/ 87 w 105"/>
                <a:gd name="T25" fmla="*/ 9 h 181"/>
                <a:gd name="T26" fmla="*/ 43 w 105"/>
                <a:gd name="T27" fmla="*/ 128 h 181"/>
                <a:gd name="T28" fmla="*/ 16 w 105"/>
                <a:gd name="T29" fmla="*/ 128 h 181"/>
                <a:gd name="T30" fmla="*/ 16 w 105"/>
                <a:gd name="T31" fmla="*/ 102 h 181"/>
                <a:gd name="T32" fmla="*/ 43 w 105"/>
                <a:gd name="T33" fmla="*/ 102 h 181"/>
                <a:gd name="T34" fmla="*/ 43 w 105"/>
                <a:gd name="T35" fmla="*/ 128 h 181"/>
                <a:gd name="T36" fmla="*/ 43 w 105"/>
                <a:gd name="T37" fmla="*/ 76 h 181"/>
                <a:gd name="T38" fmla="*/ 16 w 105"/>
                <a:gd name="T39" fmla="*/ 76 h 181"/>
                <a:gd name="T40" fmla="*/ 16 w 105"/>
                <a:gd name="T41" fmla="*/ 49 h 181"/>
                <a:gd name="T42" fmla="*/ 43 w 105"/>
                <a:gd name="T43" fmla="*/ 49 h 181"/>
                <a:gd name="T44" fmla="*/ 43 w 105"/>
                <a:gd name="T45" fmla="*/ 76 h 181"/>
                <a:gd name="T46" fmla="*/ 87 w 105"/>
                <a:gd name="T47" fmla="*/ 128 h 181"/>
                <a:gd name="T48" fmla="*/ 61 w 105"/>
                <a:gd name="T49" fmla="*/ 128 h 181"/>
                <a:gd name="T50" fmla="*/ 61 w 105"/>
                <a:gd name="T51" fmla="*/ 102 h 181"/>
                <a:gd name="T52" fmla="*/ 87 w 105"/>
                <a:gd name="T53" fmla="*/ 102 h 181"/>
                <a:gd name="T54" fmla="*/ 87 w 105"/>
                <a:gd name="T55" fmla="*/ 128 h 181"/>
                <a:gd name="T56" fmla="*/ 87 w 105"/>
                <a:gd name="T57" fmla="*/ 76 h 181"/>
                <a:gd name="T58" fmla="*/ 61 w 105"/>
                <a:gd name="T59" fmla="*/ 76 h 181"/>
                <a:gd name="T60" fmla="*/ 61 w 105"/>
                <a:gd name="T61" fmla="*/ 49 h 181"/>
                <a:gd name="T62" fmla="*/ 87 w 105"/>
                <a:gd name="T63" fmla="*/ 49 h 181"/>
                <a:gd name="T64" fmla="*/ 87 w 105"/>
                <a:gd name="T65" fmla="*/ 7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81">
                  <a:moveTo>
                    <a:pt x="87" y="9"/>
                  </a:moveTo>
                  <a:lnTo>
                    <a:pt x="49" y="9"/>
                  </a:lnTo>
                  <a:lnTo>
                    <a:pt x="49" y="23"/>
                  </a:lnTo>
                  <a:lnTo>
                    <a:pt x="24" y="23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0" y="23"/>
                  </a:lnTo>
                  <a:lnTo>
                    <a:pt x="0" y="181"/>
                  </a:lnTo>
                  <a:lnTo>
                    <a:pt x="105" y="181"/>
                  </a:lnTo>
                  <a:lnTo>
                    <a:pt x="105" y="23"/>
                  </a:lnTo>
                  <a:lnTo>
                    <a:pt x="87" y="23"/>
                  </a:lnTo>
                  <a:lnTo>
                    <a:pt x="87" y="9"/>
                  </a:lnTo>
                  <a:close/>
                  <a:moveTo>
                    <a:pt x="43" y="128"/>
                  </a:moveTo>
                  <a:lnTo>
                    <a:pt x="16" y="128"/>
                  </a:lnTo>
                  <a:lnTo>
                    <a:pt x="16" y="102"/>
                  </a:lnTo>
                  <a:lnTo>
                    <a:pt x="43" y="102"/>
                  </a:lnTo>
                  <a:lnTo>
                    <a:pt x="43" y="128"/>
                  </a:lnTo>
                  <a:close/>
                  <a:moveTo>
                    <a:pt x="43" y="76"/>
                  </a:moveTo>
                  <a:lnTo>
                    <a:pt x="16" y="76"/>
                  </a:lnTo>
                  <a:lnTo>
                    <a:pt x="16" y="49"/>
                  </a:lnTo>
                  <a:lnTo>
                    <a:pt x="43" y="49"/>
                  </a:lnTo>
                  <a:lnTo>
                    <a:pt x="43" y="76"/>
                  </a:lnTo>
                  <a:close/>
                  <a:moveTo>
                    <a:pt x="87" y="128"/>
                  </a:moveTo>
                  <a:lnTo>
                    <a:pt x="61" y="128"/>
                  </a:lnTo>
                  <a:lnTo>
                    <a:pt x="61" y="102"/>
                  </a:lnTo>
                  <a:lnTo>
                    <a:pt x="87" y="102"/>
                  </a:lnTo>
                  <a:lnTo>
                    <a:pt x="87" y="128"/>
                  </a:lnTo>
                  <a:close/>
                  <a:moveTo>
                    <a:pt x="87" y="76"/>
                  </a:moveTo>
                  <a:lnTo>
                    <a:pt x="61" y="76"/>
                  </a:lnTo>
                  <a:lnTo>
                    <a:pt x="61" y="49"/>
                  </a:lnTo>
                  <a:lnTo>
                    <a:pt x="87" y="49"/>
                  </a:lnTo>
                  <a:lnTo>
                    <a:pt x="8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228850" y="4085363"/>
            <a:ext cx="7734300" cy="522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2017.09.15</a:t>
            </a:r>
          </a:p>
        </p:txBody>
      </p:sp>
    </p:spTree>
    <p:extLst>
      <p:ext uri="{BB962C8B-B14F-4D97-AF65-F5344CB8AC3E}">
        <p14:creationId xmlns:p14="http://schemas.microsoft.com/office/powerpoint/2010/main" val="29315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16BE394B-0F36-481F-A04C-F71B45454F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7"/>
          <a:stretch/>
        </p:blipFill>
        <p:spPr>
          <a:xfrm>
            <a:off x="0" y="0"/>
            <a:ext cx="12192000" cy="7009119"/>
          </a:xfrm>
        </p:spPr>
      </p:pic>
    </p:spTree>
    <p:extLst>
      <p:ext uri="{BB962C8B-B14F-4D97-AF65-F5344CB8AC3E}">
        <p14:creationId xmlns:p14="http://schemas.microsoft.com/office/powerpoint/2010/main" val="272061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3429000"/>
            <a:ext cx="12192000" cy="289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占位符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/>
      </p:pic>
      <p:grpSp>
        <p:nvGrpSpPr>
          <p:cNvPr id="2" name="组合 1"/>
          <p:cNvGrpSpPr/>
          <p:nvPr/>
        </p:nvGrpSpPr>
        <p:grpSpPr>
          <a:xfrm>
            <a:off x="1287160" y="4059703"/>
            <a:ext cx="2159566" cy="1189970"/>
            <a:chOff x="1287160" y="4059703"/>
            <a:chExt cx="2159566" cy="1189970"/>
          </a:xfrm>
        </p:grpSpPr>
        <p:sp>
          <p:nvSpPr>
            <p:cNvPr id="19" name="文本框 18"/>
            <p:cNvSpPr txBox="1"/>
            <p:nvPr/>
          </p:nvSpPr>
          <p:spPr>
            <a:xfrm>
              <a:off x="1287160" y="405970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6"/>
                  </a:solidFill>
                </a:rPr>
                <a:t>目录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87160" y="4726453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CONTENTS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63080" y="3966085"/>
            <a:ext cx="1553180" cy="1508927"/>
            <a:chOff x="3963080" y="3966085"/>
            <a:chExt cx="1553180" cy="1508927"/>
          </a:xfrm>
        </p:grpSpPr>
        <p:sp>
          <p:nvSpPr>
            <p:cNvPr id="23" name="任意多边形: 形状 22"/>
            <p:cNvSpPr/>
            <p:nvPr/>
          </p:nvSpPr>
          <p:spPr>
            <a:xfrm rot="2700000">
              <a:off x="3963080" y="3977894"/>
              <a:ext cx="1497118" cy="1497118"/>
            </a:xfrm>
            <a:custGeom>
              <a:avLst/>
              <a:gdLst>
                <a:gd name="connsiteX0" fmla="*/ 33931 w 1497118"/>
                <a:gd name="connsiteY0" fmla="*/ 33931 h 1497118"/>
                <a:gd name="connsiteX1" fmla="*/ 115847 w 1497118"/>
                <a:gd name="connsiteY1" fmla="*/ 0 h 1497118"/>
                <a:gd name="connsiteX2" fmla="*/ 1381271 w 1497118"/>
                <a:gd name="connsiteY2" fmla="*/ 0 h 1497118"/>
                <a:gd name="connsiteX3" fmla="*/ 1497118 w 1497118"/>
                <a:gd name="connsiteY3" fmla="*/ 115847 h 1497118"/>
                <a:gd name="connsiteX4" fmla="*/ 1497118 w 1497118"/>
                <a:gd name="connsiteY4" fmla="*/ 1381271 h 1497118"/>
                <a:gd name="connsiteX5" fmla="*/ 1381271 w 1497118"/>
                <a:gd name="connsiteY5" fmla="*/ 1497118 h 1497118"/>
                <a:gd name="connsiteX6" fmla="*/ 781196 w 1497118"/>
                <a:gd name="connsiteY6" fmla="*/ 1497118 h 1497118"/>
                <a:gd name="connsiteX7" fmla="*/ 0 w 1497118"/>
                <a:gd name="connsiteY7" fmla="*/ 715922 h 1497118"/>
                <a:gd name="connsiteX8" fmla="*/ 0 w 1497118"/>
                <a:gd name="connsiteY8" fmla="*/ 115847 h 1497118"/>
                <a:gd name="connsiteX9" fmla="*/ 33931 w 1497118"/>
                <a:gd name="connsiteY9" fmla="*/ 33931 h 149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7118" h="1497118">
                  <a:moveTo>
                    <a:pt x="33931" y="33931"/>
                  </a:moveTo>
                  <a:cubicBezTo>
                    <a:pt x="54895" y="12967"/>
                    <a:pt x="83857" y="0"/>
                    <a:pt x="115847" y="0"/>
                  </a:cubicBezTo>
                  <a:lnTo>
                    <a:pt x="1381271" y="0"/>
                  </a:lnTo>
                  <a:cubicBezTo>
                    <a:pt x="1445252" y="0"/>
                    <a:pt x="1497118" y="51866"/>
                    <a:pt x="1497118" y="115847"/>
                  </a:cubicBezTo>
                  <a:lnTo>
                    <a:pt x="1497118" y="1381271"/>
                  </a:lnTo>
                  <a:cubicBezTo>
                    <a:pt x="1497118" y="1445252"/>
                    <a:pt x="1445252" y="1497118"/>
                    <a:pt x="1381271" y="1497118"/>
                  </a:cubicBezTo>
                  <a:lnTo>
                    <a:pt x="781196" y="1497118"/>
                  </a:lnTo>
                  <a:lnTo>
                    <a:pt x="0" y="715922"/>
                  </a:lnTo>
                  <a:lnTo>
                    <a:pt x="0" y="115847"/>
                  </a:lnTo>
                  <a:cubicBezTo>
                    <a:pt x="0" y="83857"/>
                    <a:pt x="12966" y="54895"/>
                    <a:pt x="33931" y="33931"/>
                  </a:cubicBezTo>
                  <a:close/>
                </a:path>
              </a:pathLst>
            </a:cu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91680" y="3966085"/>
              <a:ext cx="639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01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02780" y="4517020"/>
              <a:ext cx="1213480" cy="42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团队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56484" y="3966085"/>
            <a:ext cx="1553180" cy="1508927"/>
            <a:chOff x="7386134" y="3966085"/>
            <a:chExt cx="1553180" cy="1508927"/>
          </a:xfrm>
        </p:grpSpPr>
        <p:sp>
          <p:nvSpPr>
            <p:cNvPr id="33" name="任意多边形: 形状 32"/>
            <p:cNvSpPr/>
            <p:nvPr/>
          </p:nvSpPr>
          <p:spPr>
            <a:xfrm rot="2700000">
              <a:off x="7386134" y="3977894"/>
              <a:ext cx="1497118" cy="1497118"/>
            </a:xfrm>
            <a:custGeom>
              <a:avLst/>
              <a:gdLst>
                <a:gd name="connsiteX0" fmla="*/ 33931 w 1497118"/>
                <a:gd name="connsiteY0" fmla="*/ 33931 h 1497118"/>
                <a:gd name="connsiteX1" fmla="*/ 115847 w 1497118"/>
                <a:gd name="connsiteY1" fmla="*/ 0 h 1497118"/>
                <a:gd name="connsiteX2" fmla="*/ 1381271 w 1497118"/>
                <a:gd name="connsiteY2" fmla="*/ 0 h 1497118"/>
                <a:gd name="connsiteX3" fmla="*/ 1497118 w 1497118"/>
                <a:gd name="connsiteY3" fmla="*/ 115847 h 1497118"/>
                <a:gd name="connsiteX4" fmla="*/ 1497118 w 1497118"/>
                <a:gd name="connsiteY4" fmla="*/ 1381271 h 1497118"/>
                <a:gd name="connsiteX5" fmla="*/ 1381271 w 1497118"/>
                <a:gd name="connsiteY5" fmla="*/ 1497118 h 1497118"/>
                <a:gd name="connsiteX6" fmla="*/ 781196 w 1497118"/>
                <a:gd name="connsiteY6" fmla="*/ 1497118 h 1497118"/>
                <a:gd name="connsiteX7" fmla="*/ 0 w 1497118"/>
                <a:gd name="connsiteY7" fmla="*/ 715922 h 1497118"/>
                <a:gd name="connsiteX8" fmla="*/ 0 w 1497118"/>
                <a:gd name="connsiteY8" fmla="*/ 115847 h 1497118"/>
                <a:gd name="connsiteX9" fmla="*/ 33931 w 1497118"/>
                <a:gd name="connsiteY9" fmla="*/ 33931 h 149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7118" h="1497118">
                  <a:moveTo>
                    <a:pt x="33931" y="33931"/>
                  </a:moveTo>
                  <a:cubicBezTo>
                    <a:pt x="54895" y="12967"/>
                    <a:pt x="83857" y="0"/>
                    <a:pt x="115847" y="0"/>
                  </a:cubicBezTo>
                  <a:lnTo>
                    <a:pt x="1381271" y="0"/>
                  </a:lnTo>
                  <a:cubicBezTo>
                    <a:pt x="1445252" y="0"/>
                    <a:pt x="1497118" y="51866"/>
                    <a:pt x="1497118" y="115847"/>
                  </a:cubicBezTo>
                  <a:lnTo>
                    <a:pt x="1497118" y="1381271"/>
                  </a:lnTo>
                  <a:cubicBezTo>
                    <a:pt x="1497118" y="1445252"/>
                    <a:pt x="1445252" y="1497118"/>
                    <a:pt x="1381271" y="1497118"/>
                  </a:cubicBezTo>
                  <a:lnTo>
                    <a:pt x="781196" y="1497118"/>
                  </a:lnTo>
                  <a:lnTo>
                    <a:pt x="0" y="715922"/>
                  </a:lnTo>
                  <a:lnTo>
                    <a:pt x="0" y="115847"/>
                  </a:lnTo>
                  <a:cubicBezTo>
                    <a:pt x="0" y="83857"/>
                    <a:pt x="12966" y="54895"/>
                    <a:pt x="33931" y="33931"/>
                  </a:cubicBezTo>
                  <a:close/>
                </a:path>
              </a:pathLst>
            </a:cu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814735" y="396608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02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725834" y="4517020"/>
              <a:ext cx="1213480" cy="42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成果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84122" y="3966085"/>
            <a:ext cx="1553180" cy="1508927"/>
            <a:chOff x="9097660" y="3966085"/>
            <a:chExt cx="1553180" cy="1508927"/>
          </a:xfrm>
        </p:grpSpPr>
        <p:sp>
          <p:nvSpPr>
            <p:cNvPr id="37" name="任意多边形: 形状 36"/>
            <p:cNvSpPr/>
            <p:nvPr/>
          </p:nvSpPr>
          <p:spPr>
            <a:xfrm rot="2700000">
              <a:off x="9097660" y="3977894"/>
              <a:ext cx="1497118" cy="1497118"/>
            </a:xfrm>
            <a:custGeom>
              <a:avLst/>
              <a:gdLst>
                <a:gd name="connsiteX0" fmla="*/ 33931 w 1497118"/>
                <a:gd name="connsiteY0" fmla="*/ 33931 h 1497118"/>
                <a:gd name="connsiteX1" fmla="*/ 115847 w 1497118"/>
                <a:gd name="connsiteY1" fmla="*/ 0 h 1497118"/>
                <a:gd name="connsiteX2" fmla="*/ 1381271 w 1497118"/>
                <a:gd name="connsiteY2" fmla="*/ 0 h 1497118"/>
                <a:gd name="connsiteX3" fmla="*/ 1497118 w 1497118"/>
                <a:gd name="connsiteY3" fmla="*/ 115847 h 1497118"/>
                <a:gd name="connsiteX4" fmla="*/ 1497118 w 1497118"/>
                <a:gd name="connsiteY4" fmla="*/ 1381271 h 1497118"/>
                <a:gd name="connsiteX5" fmla="*/ 1381271 w 1497118"/>
                <a:gd name="connsiteY5" fmla="*/ 1497118 h 1497118"/>
                <a:gd name="connsiteX6" fmla="*/ 781196 w 1497118"/>
                <a:gd name="connsiteY6" fmla="*/ 1497118 h 1497118"/>
                <a:gd name="connsiteX7" fmla="*/ 0 w 1497118"/>
                <a:gd name="connsiteY7" fmla="*/ 715922 h 1497118"/>
                <a:gd name="connsiteX8" fmla="*/ 0 w 1497118"/>
                <a:gd name="connsiteY8" fmla="*/ 115847 h 1497118"/>
                <a:gd name="connsiteX9" fmla="*/ 33931 w 1497118"/>
                <a:gd name="connsiteY9" fmla="*/ 33931 h 149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7118" h="1497118">
                  <a:moveTo>
                    <a:pt x="33931" y="33931"/>
                  </a:moveTo>
                  <a:cubicBezTo>
                    <a:pt x="54895" y="12967"/>
                    <a:pt x="83857" y="0"/>
                    <a:pt x="115847" y="0"/>
                  </a:cubicBezTo>
                  <a:lnTo>
                    <a:pt x="1381271" y="0"/>
                  </a:lnTo>
                  <a:cubicBezTo>
                    <a:pt x="1445252" y="0"/>
                    <a:pt x="1497118" y="51866"/>
                    <a:pt x="1497118" y="115847"/>
                  </a:cubicBezTo>
                  <a:lnTo>
                    <a:pt x="1497118" y="1381271"/>
                  </a:lnTo>
                  <a:cubicBezTo>
                    <a:pt x="1497118" y="1445252"/>
                    <a:pt x="1445252" y="1497118"/>
                    <a:pt x="1381271" y="1497118"/>
                  </a:cubicBezTo>
                  <a:lnTo>
                    <a:pt x="781196" y="1497118"/>
                  </a:lnTo>
                  <a:lnTo>
                    <a:pt x="0" y="715922"/>
                  </a:lnTo>
                  <a:lnTo>
                    <a:pt x="0" y="115847"/>
                  </a:lnTo>
                  <a:cubicBezTo>
                    <a:pt x="0" y="83857"/>
                    <a:pt x="12966" y="54895"/>
                    <a:pt x="33931" y="33931"/>
                  </a:cubicBezTo>
                  <a:close/>
                </a:path>
              </a:pathLst>
            </a:cu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526261" y="396608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03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437360" y="4517020"/>
              <a:ext cx="1213480" cy="42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记录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8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" name="任意多边形: 形状 1"/>
          <p:cNvSpPr/>
          <p:nvPr/>
        </p:nvSpPr>
        <p:spPr>
          <a:xfrm rot="2700000">
            <a:off x="3239179" y="2197840"/>
            <a:ext cx="1497118" cy="1497118"/>
          </a:xfrm>
          <a:custGeom>
            <a:avLst/>
            <a:gdLst>
              <a:gd name="connsiteX0" fmla="*/ 33931 w 1497118"/>
              <a:gd name="connsiteY0" fmla="*/ 33931 h 1497118"/>
              <a:gd name="connsiteX1" fmla="*/ 115847 w 1497118"/>
              <a:gd name="connsiteY1" fmla="*/ 0 h 1497118"/>
              <a:gd name="connsiteX2" fmla="*/ 1381271 w 1497118"/>
              <a:gd name="connsiteY2" fmla="*/ 0 h 1497118"/>
              <a:gd name="connsiteX3" fmla="*/ 1497118 w 1497118"/>
              <a:gd name="connsiteY3" fmla="*/ 115847 h 1497118"/>
              <a:gd name="connsiteX4" fmla="*/ 1497118 w 1497118"/>
              <a:gd name="connsiteY4" fmla="*/ 1381271 h 1497118"/>
              <a:gd name="connsiteX5" fmla="*/ 1381271 w 1497118"/>
              <a:gd name="connsiteY5" fmla="*/ 1497118 h 1497118"/>
              <a:gd name="connsiteX6" fmla="*/ 781196 w 1497118"/>
              <a:gd name="connsiteY6" fmla="*/ 1497118 h 1497118"/>
              <a:gd name="connsiteX7" fmla="*/ 0 w 1497118"/>
              <a:gd name="connsiteY7" fmla="*/ 715922 h 1497118"/>
              <a:gd name="connsiteX8" fmla="*/ 0 w 1497118"/>
              <a:gd name="connsiteY8" fmla="*/ 115847 h 1497118"/>
              <a:gd name="connsiteX9" fmla="*/ 33931 w 1497118"/>
              <a:gd name="connsiteY9" fmla="*/ 33931 h 149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7118" h="1497118">
                <a:moveTo>
                  <a:pt x="33931" y="33931"/>
                </a:moveTo>
                <a:cubicBezTo>
                  <a:pt x="54895" y="12967"/>
                  <a:pt x="83857" y="0"/>
                  <a:pt x="115847" y="0"/>
                </a:cubicBezTo>
                <a:lnTo>
                  <a:pt x="1381271" y="0"/>
                </a:lnTo>
                <a:cubicBezTo>
                  <a:pt x="1445252" y="0"/>
                  <a:pt x="1497118" y="51866"/>
                  <a:pt x="1497118" y="115847"/>
                </a:cubicBezTo>
                <a:lnTo>
                  <a:pt x="1497118" y="1381271"/>
                </a:lnTo>
                <a:cubicBezTo>
                  <a:pt x="1497118" y="1445252"/>
                  <a:pt x="1445252" y="1497118"/>
                  <a:pt x="1381271" y="1497118"/>
                </a:cubicBezTo>
                <a:lnTo>
                  <a:pt x="781196" y="1497118"/>
                </a:lnTo>
                <a:lnTo>
                  <a:pt x="0" y="715922"/>
                </a:lnTo>
                <a:lnTo>
                  <a:pt x="0" y="115847"/>
                </a:lnTo>
                <a:cubicBezTo>
                  <a:pt x="0" y="83857"/>
                  <a:pt x="12966" y="54895"/>
                  <a:pt x="33931" y="3393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5221" y="2392401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01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6378" y="2392401"/>
            <a:ext cx="268222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团队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31478" y="3076934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团队简介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1478" y="34775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成员介绍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31478" y="3878162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组织架构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7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330200" y="279400"/>
            <a:ext cx="115316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401953" y="0"/>
            <a:ext cx="1011046" cy="1422747"/>
            <a:chOff x="1401953" y="0"/>
            <a:chExt cx="1011046" cy="1422747"/>
          </a:xfrm>
        </p:grpSpPr>
        <p:sp>
          <p:nvSpPr>
            <p:cNvPr id="4" name="任意多边形: 形状 3"/>
            <p:cNvSpPr/>
            <p:nvPr/>
          </p:nvSpPr>
          <p:spPr>
            <a:xfrm>
              <a:off x="1407016" y="0"/>
              <a:ext cx="1005983" cy="1422747"/>
            </a:xfrm>
            <a:custGeom>
              <a:avLst/>
              <a:gdLst>
                <a:gd name="connsiteX0" fmla="*/ 0 w 901522"/>
                <a:gd name="connsiteY0" fmla="*/ 0 h 1275009"/>
                <a:gd name="connsiteX1" fmla="*/ 901522 w 901522"/>
                <a:gd name="connsiteY1" fmla="*/ 0 h 1275009"/>
                <a:gd name="connsiteX2" fmla="*/ 901521 w 901522"/>
                <a:gd name="connsiteY2" fmla="*/ 824248 h 1275009"/>
                <a:gd name="connsiteX3" fmla="*/ 450760 w 901522"/>
                <a:gd name="connsiteY3" fmla="*/ 1275009 h 1275009"/>
                <a:gd name="connsiteX4" fmla="*/ 450761 w 901522"/>
                <a:gd name="connsiteY4" fmla="*/ 1275008 h 1275009"/>
                <a:gd name="connsiteX5" fmla="*/ 0 w 901522"/>
                <a:gd name="connsiteY5" fmla="*/ 824247 h 12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522" h="1275009">
                  <a:moveTo>
                    <a:pt x="0" y="0"/>
                  </a:moveTo>
                  <a:lnTo>
                    <a:pt x="901522" y="0"/>
                  </a:lnTo>
                  <a:lnTo>
                    <a:pt x="901521" y="824248"/>
                  </a:lnTo>
                  <a:cubicBezTo>
                    <a:pt x="901521" y="1073196"/>
                    <a:pt x="699708" y="1275009"/>
                    <a:pt x="450760" y="1275009"/>
                  </a:cubicBezTo>
                  <a:lnTo>
                    <a:pt x="450761" y="1275008"/>
                  </a:lnTo>
                  <a:cubicBezTo>
                    <a:pt x="201813" y="1275008"/>
                    <a:pt x="0" y="1073195"/>
                    <a:pt x="0" y="8242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01953" y="190205"/>
              <a:ext cx="9798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</a:rPr>
                <a:t>团队</a:t>
              </a:r>
              <a:endParaRPr lang="en-US" altLang="zh-CN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140658" y="2147106"/>
            <a:ext cx="7892342" cy="205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/>
              <a:t>我们是“印象</a:t>
            </a:r>
            <a:r>
              <a:rPr lang="en-US" altLang="zh-CN" dirty="0"/>
              <a:t>·</a:t>
            </a:r>
            <a:r>
              <a:rPr lang="zh-CN" altLang="en-US" dirty="0"/>
              <a:t>水木”团队，我们有严谨的学习态度和积极乐观的心态，我们在一起共同学习、共同进步、共同成长。 我们一共有六个人，噢，不，还有一个小宝宝。我们来自祖国的四面八方。我们希望通过课程的挑战，</a:t>
            </a:r>
            <a:r>
              <a:rPr lang="en-US" altLang="zh-CN" dirty="0"/>
              <a:t>STANDOUT. </a:t>
            </a:r>
            <a:r>
              <a:rPr lang="zh-CN" altLang="en-US" dirty="0"/>
              <a:t>我们的专业包含安全、电子信息、数学、会计学、法律等，或许将来我们还会有更深入的合作。相信通过计算思维、系统思维、设计思维的培养，我们能够实现创新驱动发展、融合深入发展。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0658" y="1531554"/>
            <a:ext cx="6096000" cy="4298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团队简介</a:t>
            </a:r>
          </a:p>
        </p:txBody>
      </p:sp>
    </p:spTree>
    <p:extLst>
      <p:ext uri="{BB962C8B-B14F-4D97-AF65-F5344CB8AC3E}">
        <p14:creationId xmlns:p14="http://schemas.microsoft.com/office/powerpoint/2010/main" val="36535417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404498" y="185609"/>
            <a:ext cx="115316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401953" y="0"/>
            <a:ext cx="1011046" cy="1422747"/>
            <a:chOff x="1401953" y="0"/>
            <a:chExt cx="1011046" cy="1422747"/>
          </a:xfrm>
        </p:grpSpPr>
        <p:sp>
          <p:nvSpPr>
            <p:cNvPr id="4" name="任意多边形: 形状 3"/>
            <p:cNvSpPr/>
            <p:nvPr/>
          </p:nvSpPr>
          <p:spPr>
            <a:xfrm>
              <a:off x="1407016" y="0"/>
              <a:ext cx="1005983" cy="1422747"/>
            </a:xfrm>
            <a:custGeom>
              <a:avLst/>
              <a:gdLst>
                <a:gd name="connsiteX0" fmla="*/ 0 w 901522"/>
                <a:gd name="connsiteY0" fmla="*/ 0 h 1275009"/>
                <a:gd name="connsiteX1" fmla="*/ 901522 w 901522"/>
                <a:gd name="connsiteY1" fmla="*/ 0 h 1275009"/>
                <a:gd name="connsiteX2" fmla="*/ 901521 w 901522"/>
                <a:gd name="connsiteY2" fmla="*/ 824248 h 1275009"/>
                <a:gd name="connsiteX3" fmla="*/ 450760 w 901522"/>
                <a:gd name="connsiteY3" fmla="*/ 1275009 h 1275009"/>
                <a:gd name="connsiteX4" fmla="*/ 450761 w 901522"/>
                <a:gd name="connsiteY4" fmla="*/ 1275008 h 1275009"/>
                <a:gd name="connsiteX5" fmla="*/ 0 w 901522"/>
                <a:gd name="connsiteY5" fmla="*/ 824247 h 12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522" h="1275009">
                  <a:moveTo>
                    <a:pt x="0" y="0"/>
                  </a:moveTo>
                  <a:lnTo>
                    <a:pt x="901522" y="0"/>
                  </a:lnTo>
                  <a:lnTo>
                    <a:pt x="901521" y="824248"/>
                  </a:lnTo>
                  <a:cubicBezTo>
                    <a:pt x="901521" y="1073196"/>
                    <a:pt x="699708" y="1275009"/>
                    <a:pt x="450760" y="1275009"/>
                  </a:cubicBezTo>
                  <a:lnTo>
                    <a:pt x="450761" y="1275008"/>
                  </a:lnTo>
                  <a:cubicBezTo>
                    <a:pt x="201813" y="1275008"/>
                    <a:pt x="0" y="1073195"/>
                    <a:pt x="0" y="8242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01953" y="190205"/>
              <a:ext cx="9798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</a:rPr>
                <a:t>成员</a:t>
              </a:r>
              <a:endParaRPr lang="en-US" altLang="zh-CN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占位符 18">
            <a:extLst>
              <a:ext uri="{FF2B5EF4-FFF2-40B4-BE49-F238E27FC236}">
                <a16:creationId xmlns:a16="http://schemas.microsoft.com/office/drawing/2014/main" id="{B848D2C4-97D6-4FC6-A172-E048CE097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4" y="1430419"/>
            <a:ext cx="1099992" cy="13423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6E66D8-1EAA-45F6-B9C1-53A1E85C5EA9}"/>
              </a:ext>
            </a:extLst>
          </p:cNvPr>
          <p:cNvGrpSpPr/>
          <p:nvPr/>
        </p:nvGrpSpPr>
        <p:grpSpPr>
          <a:xfrm>
            <a:off x="825329" y="1342112"/>
            <a:ext cx="5785745" cy="1499092"/>
            <a:chOff x="825329" y="1342112"/>
            <a:chExt cx="5785745" cy="149909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DD46582-D236-438E-8B6C-B8F2174B613B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C6A3933-4CED-4905-A1AB-8CF91528D035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222356"/>
              <a:chOff x="2338797" y="1425724"/>
              <a:chExt cx="4272277" cy="1222356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965E889-DD89-40B5-A347-78DEE34E26F3}"/>
                  </a:ext>
                </a:extLst>
              </p:cNvPr>
              <p:cNvSpPr/>
              <p:nvPr/>
            </p:nvSpPr>
            <p:spPr>
              <a:xfrm>
                <a:off x="2338797" y="1798424"/>
                <a:ext cx="4272277" cy="849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籍贯 新疆哈密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专业 安全工程、英语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职业 腾讯科技（北京）有限公司｜</a:t>
                </a:r>
                <a:r>
                  <a:rPr lang="en-US" altLang="zh-CN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EHS</a:t>
                </a: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经理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FC40A8C-6A90-4592-950D-586753255C6E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许琪</a:t>
                </a:r>
              </a:p>
            </p:txBody>
          </p:sp>
        </p:grpSp>
      </p:grpSp>
      <p:pic>
        <p:nvPicPr>
          <p:cNvPr id="17" name="图片占位符 18">
            <a:extLst>
              <a:ext uri="{FF2B5EF4-FFF2-40B4-BE49-F238E27FC236}">
                <a16:creationId xmlns:a16="http://schemas.microsoft.com/office/drawing/2014/main" id="{49D4ACB8-3506-42F3-B301-7660D03F8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28" y="5074254"/>
            <a:ext cx="1099992" cy="1195643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95AD15F-3206-4DB7-B09E-C305C213F7DD}"/>
              </a:ext>
            </a:extLst>
          </p:cNvPr>
          <p:cNvGrpSpPr/>
          <p:nvPr/>
        </p:nvGrpSpPr>
        <p:grpSpPr>
          <a:xfrm>
            <a:off x="784953" y="4917282"/>
            <a:ext cx="4989475" cy="1567527"/>
            <a:chOff x="825329" y="1342112"/>
            <a:chExt cx="4989475" cy="1567527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49FE984B-7996-4B1B-8002-94812C9B280F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E12696C-7B8E-4580-9C49-FC7EEEE21410}"/>
                </a:ext>
              </a:extLst>
            </p:cNvPr>
            <p:cNvGrpSpPr/>
            <p:nvPr/>
          </p:nvGrpSpPr>
          <p:grpSpPr>
            <a:xfrm>
              <a:off x="2338797" y="1391089"/>
              <a:ext cx="3476007" cy="1518550"/>
              <a:chOff x="2338797" y="1391089"/>
              <a:chExt cx="3476007" cy="1518550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C598BD-7669-4CFD-A03B-47D0B49820ED}"/>
                  </a:ext>
                </a:extLst>
              </p:cNvPr>
              <p:cNvSpPr/>
              <p:nvPr/>
            </p:nvSpPr>
            <p:spPr>
              <a:xfrm>
                <a:off x="2338797" y="1783177"/>
                <a:ext cx="3476007" cy="1126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四川泸州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电子信息工程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水木财富（北京）资产管理有限公司｜创始合伙人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B9C453A-3281-4C03-84D3-A45D54CBA2EE}"/>
                  </a:ext>
                </a:extLst>
              </p:cNvPr>
              <p:cNvSpPr/>
              <p:nvPr/>
            </p:nvSpPr>
            <p:spPr>
              <a:xfrm>
                <a:off x="2338797" y="1391089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吴家富</a:t>
                </a:r>
              </a:p>
            </p:txBody>
          </p:sp>
        </p:grpSp>
      </p:grpSp>
      <p:pic>
        <p:nvPicPr>
          <p:cNvPr id="23" name="图片占位符 18">
            <a:extLst>
              <a:ext uri="{FF2B5EF4-FFF2-40B4-BE49-F238E27FC236}">
                <a16:creationId xmlns:a16="http://schemas.microsoft.com/office/drawing/2014/main" id="{9B177248-A060-4D6A-85E2-07F30D7BA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7" y="3202432"/>
            <a:ext cx="939654" cy="1342364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E241C31-B1CF-42BD-A887-A7ED9BCA6B0E}"/>
              </a:ext>
            </a:extLst>
          </p:cNvPr>
          <p:cNvGrpSpPr/>
          <p:nvPr/>
        </p:nvGrpSpPr>
        <p:grpSpPr>
          <a:xfrm>
            <a:off x="784953" y="3129143"/>
            <a:ext cx="4989475" cy="1622950"/>
            <a:chOff x="825329" y="1342112"/>
            <a:chExt cx="4989475" cy="162295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2D6B05C-3617-401D-8AAD-9A00D5CF4534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8DE910F-F442-40FB-8443-638C2620A36F}"/>
                </a:ext>
              </a:extLst>
            </p:cNvPr>
            <p:cNvGrpSpPr/>
            <p:nvPr/>
          </p:nvGrpSpPr>
          <p:grpSpPr>
            <a:xfrm>
              <a:off x="2338797" y="1425724"/>
              <a:ext cx="3476007" cy="1539338"/>
              <a:chOff x="2338797" y="1425724"/>
              <a:chExt cx="3476007" cy="1539338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A069862-5ECA-4672-90D6-B9DFCE0D11E7}"/>
                  </a:ext>
                </a:extLst>
              </p:cNvPr>
              <p:cNvSpPr/>
              <p:nvPr/>
            </p:nvSpPr>
            <p:spPr>
              <a:xfrm>
                <a:off x="2338797" y="1838600"/>
                <a:ext cx="3476007" cy="1126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籍贯 内蒙古赤峰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专业 会计学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职业 北京福华鸿环境科技有限公司｜副总经理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32F76EE-6CF3-46A6-8464-4216458B761F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褚景智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65" name="图片占位符 18">
            <a:extLst>
              <a:ext uri="{FF2B5EF4-FFF2-40B4-BE49-F238E27FC236}">
                <a16:creationId xmlns:a16="http://schemas.microsoft.com/office/drawing/2014/main" id="{C9204EB8-6FC8-4378-9B3B-FAE690B5E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98" y="1380229"/>
            <a:ext cx="958531" cy="13423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id="{C20C756A-170D-469C-AFD3-F080C27184D5}"/>
              </a:ext>
            </a:extLst>
          </p:cNvPr>
          <p:cNvGrpSpPr/>
          <p:nvPr/>
        </p:nvGrpSpPr>
        <p:grpSpPr>
          <a:xfrm>
            <a:off x="5971293" y="1291922"/>
            <a:ext cx="5785745" cy="1499092"/>
            <a:chOff x="825329" y="1342112"/>
            <a:chExt cx="5785745" cy="1499092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7743E330-30F0-477B-AC6A-DF4D98D034F6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951926E-C5C9-4C7A-B310-9353CE24D552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310636"/>
              <a:chOff x="2338797" y="1425724"/>
              <a:chExt cx="4272277" cy="1310636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B3120447-D0C9-4257-8DDD-885B36584913}"/>
                  </a:ext>
                </a:extLst>
              </p:cNvPr>
              <p:cNvSpPr/>
              <p:nvPr/>
            </p:nvSpPr>
            <p:spPr>
              <a:xfrm>
                <a:off x="2338797" y="1887089"/>
                <a:ext cx="4272277" cy="849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北京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海事法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宁波世远国际运输有限公司｜合伙人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9ED7D66-8391-4382-B3E2-CD8F017CDA19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陈楠</a:t>
                </a:r>
              </a:p>
            </p:txBody>
          </p:sp>
        </p:grpSp>
      </p:grpSp>
      <p:pic>
        <p:nvPicPr>
          <p:cNvPr id="71" name="图片占位符 18">
            <a:extLst>
              <a:ext uri="{FF2B5EF4-FFF2-40B4-BE49-F238E27FC236}">
                <a16:creationId xmlns:a16="http://schemas.microsoft.com/office/drawing/2014/main" id="{B02CE845-51F5-4BD0-8FAE-DAA3D42B83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84" y="4950704"/>
            <a:ext cx="912807" cy="1342364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72" name="组合 71">
            <a:extLst>
              <a:ext uri="{FF2B5EF4-FFF2-40B4-BE49-F238E27FC236}">
                <a16:creationId xmlns:a16="http://schemas.microsoft.com/office/drawing/2014/main" id="{CA106948-FE1E-48A4-BF98-E5636AF6D447}"/>
              </a:ext>
            </a:extLst>
          </p:cNvPr>
          <p:cNvGrpSpPr/>
          <p:nvPr/>
        </p:nvGrpSpPr>
        <p:grpSpPr>
          <a:xfrm>
            <a:off x="5930917" y="4867092"/>
            <a:ext cx="5785745" cy="1604676"/>
            <a:chOff x="825329" y="1342112"/>
            <a:chExt cx="5785745" cy="1604676"/>
          </a:xfrm>
        </p:grpSpPr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CBCC0728-003C-4501-9694-C15871B4FC1D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F19FF7C-FFB6-4B0E-923E-808652562088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521064"/>
              <a:chOff x="2338797" y="1425724"/>
              <a:chExt cx="4272277" cy="1521064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C74B6EC-CBAC-4AC0-876D-6258A6E107BB}"/>
                  </a:ext>
                </a:extLst>
              </p:cNvPr>
              <p:cNvSpPr/>
              <p:nvPr/>
            </p:nvSpPr>
            <p:spPr>
              <a:xfrm>
                <a:off x="2338797" y="1838600"/>
                <a:ext cx="4272277" cy="1108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新疆哈密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数学与应用数学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新疆哈密市伊州区规划管理局｜建审科、工程科科员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1B2B559-1FE3-4124-9424-378BC9CA3EC7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刘骁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77" name="图片占位符 18">
            <a:extLst>
              <a:ext uri="{FF2B5EF4-FFF2-40B4-BE49-F238E27FC236}">
                <a16:creationId xmlns:a16="http://schemas.microsoft.com/office/drawing/2014/main" id="{1753E58C-BC4B-4C7F-8EC5-3DC524A7FD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98" y="3152242"/>
            <a:ext cx="969380" cy="1342364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78" name="组合 77">
            <a:extLst>
              <a:ext uri="{FF2B5EF4-FFF2-40B4-BE49-F238E27FC236}">
                <a16:creationId xmlns:a16="http://schemas.microsoft.com/office/drawing/2014/main" id="{3316E58C-5AD5-4085-9E68-CA8F74B4CF34}"/>
              </a:ext>
            </a:extLst>
          </p:cNvPr>
          <p:cNvGrpSpPr/>
          <p:nvPr/>
        </p:nvGrpSpPr>
        <p:grpSpPr>
          <a:xfrm>
            <a:off x="5930917" y="3078953"/>
            <a:ext cx="5785745" cy="1590822"/>
            <a:chOff x="825329" y="1342112"/>
            <a:chExt cx="5785745" cy="1590822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29C3B4EC-E651-418E-B751-70BDB1F5CA02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AED8D670-A996-4181-8EF9-BFE59A541CFD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507210"/>
              <a:chOff x="2338797" y="1425724"/>
              <a:chExt cx="4272277" cy="150721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F548D08F-C211-4725-A440-A03DC6F7BAF4}"/>
                  </a:ext>
                </a:extLst>
              </p:cNvPr>
              <p:cNvSpPr/>
              <p:nvPr/>
            </p:nvSpPr>
            <p:spPr>
              <a:xfrm>
                <a:off x="2338797" y="1824746"/>
                <a:ext cx="4272277" cy="1108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湖南常德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核工程于核技术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环境保护部华北核与辐射安全监督站｜人事专员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CD52DD6-5066-45D3-A3C4-598D55112BBE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马思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252824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2E983C63-8F1F-4E0D-9927-298E99B3FE55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A382E69A-850F-4E30-9F70-1CE76005C1D5}"/>
              </a:ext>
            </a:extLst>
          </p:cNvPr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0CB8E26-3737-4768-9272-12A59845E6C5}"/>
              </a:ext>
            </a:extLst>
          </p:cNvPr>
          <p:cNvSpPr txBox="1"/>
          <p:nvPr/>
        </p:nvSpPr>
        <p:spPr>
          <a:xfrm>
            <a:off x="916890" y="3122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组织架构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0480916-6BBA-4360-B31A-D762B6B68001}"/>
              </a:ext>
            </a:extLst>
          </p:cNvPr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4" name="直线连接符 56">
            <a:extLst>
              <a:ext uri="{FF2B5EF4-FFF2-40B4-BE49-F238E27FC236}">
                <a16:creationId xmlns:a16="http://schemas.microsoft.com/office/drawing/2014/main" id="{11137E3D-DC89-4C9B-9F9C-66C4F23A8BEE}"/>
              </a:ext>
            </a:extLst>
          </p:cNvPr>
          <p:cNvCxnSpPr/>
          <p:nvPr/>
        </p:nvCxnSpPr>
        <p:spPr>
          <a:xfrm>
            <a:off x="1601131" y="3421690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37">
            <a:extLst>
              <a:ext uri="{FF2B5EF4-FFF2-40B4-BE49-F238E27FC236}">
                <a16:creationId xmlns:a16="http://schemas.microsoft.com/office/drawing/2014/main" id="{9CCA5F72-89CB-4A5F-BB36-7BFFED9017F2}"/>
              </a:ext>
            </a:extLst>
          </p:cNvPr>
          <p:cNvCxnSpPr/>
          <p:nvPr/>
        </p:nvCxnSpPr>
        <p:spPr>
          <a:xfrm>
            <a:off x="3546111" y="344152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38">
            <a:extLst>
              <a:ext uri="{FF2B5EF4-FFF2-40B4-BE49-F238E27FC236}">
                <a16:creationId xmlns:a16="http://schemas.microsoft.com/office/drawing/2014/main" id="{1F0F4892-E292-4AB8-98F0-3F8D8A46F687}"/>
              </a:ext>
            </a:extLst>
          </p:cNvPr>
          <p:cNvCxnSpPr>
            <a:cxnSpLocks/>
          </p:cNvCxnSpPr>
          <p:nvPr/>
        </p:nvCxnSpPr>
        <p:spPr>
          <a:xfrm flipH="1" flipV="1">
            <a:off x="1601131" y="3421690"/>
            <a:ext cx="8995232" cy="34095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41">
            <a:extLst>
              <a:ext uri="{FF2B5EF4-FFF2-40B4-BE49-F238E27FC236}">
                <a16:creationId xmlns:a16="http://schemas.microsoft.com/office/drawing/2014/main" id="{BE90D754-F4A1-44FB-B0A9-2EB1FEBAEA80}"/>
              </a:ext>
            </a:extLst>
          </p:cNvPr>
          <p:cNvCxnSpPr/>
          <p:nvPr/>
        </p:nvCxnSpPr>
        <p:spPr>
          <a:xfrm>
            <a:off x="10578857" y="345247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42">
            <a:extLst>
              <a:ext uri="{FF2B5EF4-FFF2-40B4-BE49-F238E27FC236}">
                <a16:creationId xmlns:a16="http://schemas.microsoft.com/office/drawing/2014/main" id="{90A5763F-E8CC-43D0-8D1B-69997E49C620}"/>
              </a:ext>
            </a:extLst>
          </p:cNvPr>
          <p:cNvCxnSpPr/>
          <p:nvPr/>
        </p:nvCxnSpPr>
        <p:spPr>
          <a:xfrm>
            <a:off x="5680460" y="345247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43">
            <a:extLst>
              <a:ext uri="{FF2B5EF4-FFF2-40B4-BE49-F238E27FC236}">
                <a16:creationId xmlns:a16="http://schemas.microsoft.com/office/drawing/2014/main" id="{BF19B974-1DC4-472A-846E-B2BA02DA53F1}"/>
              </a:ext>
            </a:extLst>
          </p:cNvPr>
          <p:cNvCxnSpPr/>
          <p:nvPr/>
        </p:nvCxnSpPr>
        <p:spPr>
          <a:xfrm>
            <a:off x="8209047" y="345247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组 3">
            <a:extLst>
              <a:ext uri="{FF2B5EF4-FFF2-40B4-BE49-F238E27FC236}">
                <a16:creationId xmlns:a16="http://schemas.microsoft.com/office/drawing/2014/main" id="{ECED023F-1AD4-4BDB-8543-9F30FFB73E0B}"/>
              </a:ext>
            </a:extLst>
          </p:cNvPr>
          <p:cNvGrpSpPr/>
          <p:nvPr/>
        </p:nvGrpSpPr>
        <p:grpSpPr>
          <a:xfrm>
            <a:off x="2955295" y="3674790"/>
            <a:ext cx="1593159" cy="1641342"/>
            <a:chOff x="1658357" y="2875412"/>
            <a:chExt cx="1291117" cy="1293060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BBF8279C-C9E6-4F7B-9E1F-B44E4F636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872" y="2875412"/>
              <a:ext cx="1070086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BAB0864-B238-41DA-957F-46BBA9461136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策划：吴家富</a:t>
              </a:r>
            </a:p>
          </p:txBody>
        </p:sp>
      </p:grpSp>
      <p:grpSp>
        <p:nvGrpSpPr>
          <p:cNvPr id="63" name="组 73">
            <a:extLst>
              <a:ext uri="{FF2B5EF4-FFF2-40B4-BE49-F238E27FC236}">
                <a16:creationId xmlns:a16="http://schemas.microsoft.com/office/drawing/2014/main" id="{709E71DA-9E57-43E2-890A-B399D1FBF19D}"/>
              </a:ext>
            </a:extLst>
          </p:cNvPr>
          <p:cNvGrpSpPr/>
          <p:nvPr/>
        </p:nvGrpSpPr>
        <p:grpSpPr>
          <a:xfrm>
            <a:off x="5094574" y="1637897"/>
            <a:ext cx="1291667" cy="1364236"/>
            <a:chOff x="752172" y="1548012"/>
            <a:chExt cx="1565668" cy="1670072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51E5CEDB-A1AE-4D5B-9F7F-F65981716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257" y="1548012"/>
              <a:ext cx="1215496" cy="148331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A67369A-92CE-4C41-B28C-43EF18695381}"/>
                </a:ext>
              </a:extLst>
            </p:cNvPr>
            <p:cNvSpPr/>
            <p:nvPr/>
          </p:nvSpPr>
          <p:spPr>
            <a:xfrm>
              <a:off x="752172" y="2844577"/>
              <a:ext cx="1565668" cy="3735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/>
                <a:t>组长：许琪</a:t>
              </a:r>
            </a:p>
          </p:txBody>
        </p:sp>
      </p:grpSp>
      <p:grpSp>
        <p:nvGrpSpPr>
          <p:cNvPr id="66" name="组 3">
            <a:extLst>
              <a:ext uri="{FF2B5EF4-FFF2-40B4-BE49-F238E27FC236}">
                <a16:creationId xmlns:a16="http://schemas.microsoft.com/office/drawing/2014/main" id="{D5CD6E38-4A98-4E6D-B197-56106228290A}"/>
              </a:ext>
            </a:extLst>
          </p:cNvPr>
          <p:cNvGrpSpPr/>
          <p:nvPr/>
        </p:nvGrpSpPr>
        <p:grpSpPr>
          <a:xfrm>
            <a:off x="5001171" y="3666813"/>
            <a:ext cx="1763472" cy="1644009"/>
            <a:chOff x="1658357" y="2875412"/>
            <a:chExt cx="1291117" cy="1293060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355A5C7E-0CCB-491F-8F58-F36F0359E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938" y="2875412"/>
              <a:ext cx="839953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AF7AC924-3FD1-453B-B75C-F8357E074C53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设计：马思</a:t>
              </a:r>
            </a:p>
          </p:txBody>
        </p:sp>
      </p:grpSp>
      <p:grpSp>
        <p:nvGrpSpPr>
          <p:cNvPr id="69" name="组 3">
            <a:extLst>
              <a:ext uri="{FF2B5EF4-FFF2-40B4-BE49-F238E27FC236}">
                <a16:creationId xmlns:a16="http://schemas.microsoft.com/office/drawing/2014/main" id="{9A79E0E7-E916-4268-8EAC-A4891B736365}"/>
              </a:ext>
            </a:extLst>
          </p:cNvPr>
          <p:cNvGrpSpPr/>
          <p:nvPr/>
        </p:nvGrpSpPr>
        <p:grpSpPr>
          <a:xfrm>
            <a:off x="7344831" y="3664814"/>
            <a:ext cx="1728476" cy="1646008"/>
            <a:chOff x="1658357" y="2875412"/>
            <a:chExt cx="1291117" cy="1293060"/>
          </a:xfrm>
        </p:grpSpPr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EAF76A7D-94B0-4433-9B53-FB833C9F3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638" y="2875412"/>
              <a:ext cx="830553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123F17D-C649-4E13-8740-F1279A6CA0BB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编辑：陈楠</a:t>
              </a:r>
            </a:p>
          </p:txBody>
        </p:sp>
      </p:grpSp>
      <p:grpSp>
        <p:nvGrpSpPr>
          <p:cNvPr id="72" name="组 3">
            <a:extLst>
              <a:ext uri="{FF2B5EF4-FFF2-40B4-BE49-F238E27FC236}">
                <a16:creationId xmlns:a16="http://schemas.microsoft.com/office/drawing/2014/main" id="{E5C3005B-90EB-4F7E-AAB9-9D5AE3FF533F}"/>
              </a:ext>
            </a:extLst>
          </p:cNvPr>
          <p:cNvGrpSpPr/>
          <p:nvPr/>
        </p:nvGrpSpPr>
        <p:grpSpPr>
          <a:xfrm>
            <a:off x="9754411" y="3674790"/>
            <a:ext cx="1615680" cy="1636032"/>
            <a:chOff x="1658357" y="2875412"/>
            <a:chExt cx="1291117" cy="129306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DDD273F7-4FDC-4EA2-8678-61011B55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004" y="2875412"/>
              <a:ext cx="953820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20B9E3A5-9D53-4FF9-BE84-34FF09F9C233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内控：刘骁</a:t>
              </a:r>
            </a:p>
          </p:txBody>
        </p:sp>
      </p:grpSp>
      <p:grpSp>
        <p:nvGrpSpPr>
          <p:cNvPr id="75" name="组 3">
            <a:extLst>
              <a:ext uri="{FF2B5EF4-FFF2-40B4-BE49-F238E27FC236}">
                <a16:creationId xmlns:a16="http://schemas.microsoft.com/office/drawing/2014/main" id="{BFB0D596-3A32-4BD9-8F8A-77F2C47E4AB6}"/>
              </a:ext>
            </a:extLst>
          </p:cNvPr>
          <p:cNvGrpSpPr/>
          <p:nvPr/>
        </p:nvGrpSpPr>
        <p:grpSpPr>
          <a:xfrm>
            <a:off x="829624" y="3666814"/>
            <a:ext cx="1727092" cy="1644008"/>
            <a:chOff x="1658357" y="2875412"/>
            <a:chExt cx="1291117" cy="1293060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652E3293-4C87-4825-B826-9FE8D3EB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17" y="2875412"/>
              <a:ext cx="814196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133B181-9D7A-475E-B198-699EB3915D9F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技术：褚景智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686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任意多边形: 形状 1"/>
          <p:cNvSpPr/>
          <p:nvPr/>
        </p:nvSpPr>
        <p:spPr>
          <a:xfrm rot="2700000">
            <a:off x="3239179" y="2197840"/>
            <a:ext cx="1497118" cy="1497118"/>
          </a:xfrm>
          <a:custGeom>
            <a:avLst/>
            <a:gdLst>
              <a:gd name="connsiteX0" fmla="*/ 33931 w 1497118"/>
              <a:gd name="connsiteY0" fmla="*/ 33931 h 1497118"/>
              <a:gd name="connsiteX1" fmla="*/ 115847 w 1497118"/>
              <a:gd name="connsiteY1" fmla="*/ 0 h 1497118"/>
              <a:gd name="connsiteX2" fmla="*/ 1381271 w 1497118"/>
              <a:gd name="connsiteY2" fmla="*/ 0 h 1497118"/>
              <a:gd name="connsiteX3" fmla="*/ 1497118 w 1497118"/>
              <a:gd name="connsiteY3" fmla="*/ 115847 h 1497118"/>
              <a:gd name="connsiteX4" fmla="*/ 1497118 w 1497118"/>
              <a:gd name="connsiteY4" fmla="*/ 1381271 h 1497118"/>
              <a:gd name="connsiteX5" fmla="*/ 1381271 w 1497118"/>
              <a:gd name="connsiteY5" fmla="*/ 1497118 h 1497118"/>
              <a:gd name="connsiteX6" fmla="*/ 781196 w 1497118"/>
              <a:gd name="connsiteY6" fmla="*/ 1497118 h 1497118"/>
              <a:gd name="connsiteX7" fmla="*/ 0 w 1497118"/>
              <a:gd name="connsiteY7" fmla="*/ 715922 h 1497118"/>
              <a:gd name="connsiteX8" fmla="*/ 0 w 1497118"/>
              <a:gd name="connsiteY8" fmla="*/ 115847 h 1497118"/>
              <a:gd name="connsiteX9" fmla="*/ 33931 w 1497118"/>
              <a:gd name="connsiteY9" fmla="*/ 33931 h 149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7118" h="1497118">
                <a:moveTo>
                  <a:pt x="33931" y="33931"/>
                </a:moveTo>
                <a:cubicBezTo>
                  <a:pt x="54895" y="12967"/>
                  <a:pt x="83857" y="0"/>
                  <a:pt x="115847" y="0"/>
                </a:cubicBezTo>
                <a:lnTo>
                  <a:pt x="1381271" y="0"/>
                </a:lnTo>
                <a:cubicBezTo>
                  <a:pt x="1445252" y="0"/>
                  <a:pt x="1497118" y="51866"/>
                  <a:pt x="1497118" y="115847"/>
                </a:cubicBezTo>
                <a:lnTo>
                  <a:pt x="1497118" y="1381271"/>
                </a:lnTo>
                <a:cubicBezTo>
                  <a:pt x="1497118" y="1445252"/>
                  <a:pt x="1445252" y="1497118"/>
                  <a:pt x="1381271" y="1497118"/>
                </a:cubicBezTo>
                <a:lnTo>
                  <a:pt x="781196" y="1497118"/>
                </a:lnTo>
                <a:lnTo>
                  <a:pt x="0" y="715922"/>
                </a:lnTo>
                <a:lnTo>
                  <a:pt x="0" y="115847"/>
                </a:lnTo>
                <a:cubicBezTo>
                  <a:pt x="0" y="83857"/>
                  <a:pt x="12966" y="54895"/>
                  <a:pt x="33931" y="3393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5221" y="2392401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6378" y="2392401"/>
            <a:ext cx="268222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Arial"/>
                <a:ea typeface="微软雅黑"/>
              </a:rPr>
              <a:t>成果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31478" y="3076934"/>
            <a:ext cx="41574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班级宪章逻辑模型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1478" y="34775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学员手册逻辑模型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22A59F-83A7-4B2B-831D-B1E9B0B19DB1}"/>
              </a:ext>
            </a:extLst>
          </p:cNvPr>
          <p:cNvSpPr txBox="1"/>
          <p:nvPr/>
        </p:nvSpPr>
        <p:spPr>
          <a:xfrm>
            <a:off x="5331478" y="3902280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社区画布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01A3F9-1338-4A22-8C01-869BF1010FE4}"/>
              </a:ext>
            </a:extLst>
          </p:cNvPr>
          <p:cNvSpPr txBox="1"/>
          <p:nvPr/>
        </p:nvSpPr>
        <p:spPr>
          <a:xfrm>
            <a:off x="5331478" y="43134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学院手册修改意见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2CFE5C-85A9-4FA9-A016-B6CF4929F924}"/>
              </a:ext>
            </a:extLst>
          </p:cNvPr>
          <p:cNvSpPr txBox="1"/>
          <p:nvPr/>
        </p:nvSpPr>
        <p:spPr>
          <a:xfrm>
            <a:off x="5331478" y="4724616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班级宪章修改意见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学员手册逻辑模型</a:t>
            </a:r>
          </a:p>
        </p:txBody>
      </p:sp>
      <p:sp>
        <p:nvSpPr>
          <p:cNvPr id="22" name="矩形 21"/>
          <p:cNvSpPr/>
          <p:nvPr/>
        </p:nvSpPr>
        <p:spPr>
          <a:xfrm>
            <a:off x="4015888" y="208654"/>
            <a:ext cx="76427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b="1" dirty="0">
                <a:latin typeface="Calibri"/>
              </a:rPr>
              <a:t>背景：</a:t>
            </a:r>
          </a:p>
          <a:p>
            <a:r>
              <a:rPr lang="zh-CN" altLang="zh-CN" sz="1400" b="1" dirty="0">
                <a:latin typeface="Calibri"/>
              </a:rPr>
              <a:t>清华大学工程管理硕士入学新生对于熟悉清华大学的学习环境，顺利掌握学习方法以及充分利用学校资源有着迫切的需求</a:t>
            </a:r>
            <a:r>
              <a:rPr lang="zh-CN" altLang="en-US" sz="1400" b="1" dirty="0">
                <a:latin typeface="Calibri"/>
              </a:rPr>
              <a:t>。</a:t>
            </a:r>
            <a:endParaRPr lang="zh-CN" altLang="zh-CN" sz="1400" b="1" dirty="0">
              <a:latin typeface="Calibr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41289" y="1049862"/>
            <a:ext cx="770736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目标：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帮助清华大学工程管理硕士入学新生了解自我，熟悉学校，培养出计算思维与严谨治学的态度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。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6367" y="1798944"/>
            <a:ext cx="2683318" cy="4433054"/>
            <a:chOff x="4884411" y="1689100"/>
            <a:chExt cx="1193800" cy="1193800"/>
          </a:xfrm>
        </p:grpSpPr>
        <p:sp>
          <p:nvSpPr>
            <p:cNvPr id="14" name="任意多边形: 形状 13"/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967833" y="1697949"/>
              <a:ext cx="1026304" cy="1049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效果</a:t>
              </a:r>
              <a:endPara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学员个人掌握工具的使用，包括逻辑模型、社群画布以及</a:t>
              </a:r>
              <a:r>
                <a:rPr lang="en-US" altLang="zh-CN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Github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版本控制工具等，并建立计算思维的方式。 以小组形势完成三个课程单元的学习目标，认识自己、认识清华以及清华与我，每日对于各单元内容进行迭代。 集体完成学生手册和班级宪章出版物以及终极汇报报告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79961" y="1761806"/>
            <a:ext cx="3502348" cy="4433053"/>
            <a:chOff x="7283168" y="1689100"/>
            <a:chExt cx="1376463" cy="119380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7296098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7293606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83168" y="1726173"/>
              <a:ext cx="1376463" cy="1069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过程</a:t>
              </a: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4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天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导引课，三个课程单元。</a:t>
              </a:r>
              <a:endPara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课程单元一「认识自己」：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   优势测试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   个人简历制作（自发迭代）</a:t>
              </a:r>
              <a:endPara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课程单元二「认识清华」：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学校文化介绍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图书馆使用教学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校园探索定向越野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实验室探究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社团资源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课程单元三「清华与我」：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辩论班级宪章制定的方法论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制定班级宪章 汇报演出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78210" y="1573828"/>
            <a:ext cx="3068279" cy="4621031"/>
            <a:chOff x="9670319" y="1638479"/>
            <a:chExt cx="1267862" cy="1244421"/>
          </a:xfrm>
        </p:grpSpPr>
        <p:sp>
          <p:nvSpPr>
            <p:cNvPr id="16" name="任意多边形: 形状 15"/>
            <p:cNvSpPr/>
            <p:nvPr/>
          </p:nvSpPr>
          <p:spPr>
            <a:xfrm>
              <a:off x="9702800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9702800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9670319" y="1638479"/>
              <a:ext cx="1267862" cy="969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输入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超限学习过程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WIKI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，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的工具支持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校内各社团资源支持</a:t>
              </a:r>
            </a:p>
            <a:p>
              <a:pPr marL="342900" lvl="0" indent="-34290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校内图书馆支持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现场所有同学自身的资源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现场教学环境的支持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往期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学长的资源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教育中心的支持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课程挑战方的导师、助教支持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6777E466-287A-4120-9535-836D4AEA7CDF}"/>
              </a:ext>
            </a:extLst>
          </p:cNvPr>
          <p:cNvSpPr/>
          <p:nvPr/>
        </p:nvSpPr>
        <p:spPr>
          <a:xfrm>
            <a:off x="3926114" y="6382804"/>
            <a:ext cx="6978244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外部因素：大量知识在短时间内涌入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3A72255-DF23-4E79-AA35-0AD86C2BC6FE}"/>
              </a:ext>
            </a:extLst>
          </p:cNvPr>
          <p:cNvGrpSpPr/>
          <p:nvPr/>
        </p:nvGrpSpPr>
        <p:grpSpPr>
          <a:xfrm>
            <a:off x="2969698" y="1785816"/>
            <a:ext cx="2836809" cy="4433054"/>
            <a:chOff x="4884411" y="1689100"/>
            <a:chExt cx="1193800" cy="1193800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840662A-41C4-4963-A892-B3061EEEB0FB}"/>
                </a:ext>
              </a:extLst>
            </p:cNvPr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7031123-2668-4A71-87AD-B3FEDF5715FF}"/>
                </a:ext>
              </a:extLst>
            </p:cNvPr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66F8D59-538B-46C2-939B-7F5327E8F2E1}"/>
                </a:ext>
              </a:extLst>
            </p:cNvPr>
            <p:cNvSpPr/>
            <p:nvPr/>
          </p:nvSpPr>
          <p:spPr>
            <a:xfrm>
              <a:off x="4998685" y="1697949"/>
              <a:ext cx="995452" cy="835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输出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学院个人以及小组工作流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WIKI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，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 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10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个小组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/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纸质出版物：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班级宪章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社群画布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逻辑模型（每日迭代）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10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个小组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/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任务成效展示：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终极汇报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班级社群平台。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8" name="箭头: 右 37">
            <a:extLst>
              <a:ext uri="{FF2B5EF4-FFF2-40B4-BE49-F238E27FC236}">
                <a16:creationId xmlns:a16="http://schemas.microsoft.com/office/drawing/2014/main" id="{3ED8458A-6CC0-40BD-847A-B0B6F45358B8}"/>
              </a:ext>
            </a:extLst>
          </p:cNvPr>
          <p:cNvSpPr/>
          <p:nvPr/>
        </p:nvSpPr>
        <p:spPr>
          <a:xfrm>
            <a:off x="2590093" y="374373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>
            <a:off x="5654864" y="374373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/>
          <p:cNvSpPr/>
          <p:nvPr/>
        </p:nvSpPr>
        <p:spPr>
          <a:xfrm>
            <a:off x="8850527" y="3695053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55769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1096</Words>
  <Application>Microsoft Office PowerPoint</Application>
  <PresentationFormat>宽屏</PresentationFormat>
  <Paragraphs>163</Paragraphs>
  <Slides>18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Andalus</vt:lpstr>
      <vt:lpstr>等线</vt:lpstr>
      <vt:lpstr>方正兰亭细黑_GBK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许琪</cp:lastModifiedBy>
  <cp:revision>107</cp:revision>
  <dcterms:created xsi:type="dcterms:W3CDTF">2017-04-07T02:46:50Z</dcterms:created>
  <dcterms:modified xsi:type="dcterms:W3CDTF">2017-09-15T00:42:09Z</dcterms:modified>
</cp:coreProperties>
</file>